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 id="2147483888" r:id="rId2"/>
  </p:sldMasterIdLst>
  <p:notesMasterIdLst>
    <p:notesMasterId r:id="rId15"/>
  </p:notesMasterIdLst>
  <p:handoutMasterIdLst>
    <p:handoutMasterId r:id="rId16"/>
  </p:handoutMasterIdLst>
  <p:sldIdLst>
    <p:sldId id="256" r:id="rId3"/>
    <p:sldId id="265" r:id="rId4"/>
    <p:sldId id="270" r:id="rId5"/>
    <p:sldId id="257" r:id="rId6"/>
    <p:sldId id="262" r:id="rId7"/>
    <p:sldId id="258" r:id="rId8"/>
    <p:sldId id="263" r:id="rId9"/>
    <p:sldId id="267" r:id="rId10"/>
    <p:sldId id="259" r:id="rId11"/>
    <p:sldId id="264" r:id="rId12"/>
    <p:sldId id="268" r:id="rId13"/>
    <p:sldId id="269" r:id="rId14"/>
  </p:sldIdLst>
  <p:sldSz cx="9144000" cy="6858000" type="screen4x3"/>
  <p:notesSz cx="6735763" cy="9866313"/>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A260968A-F394-4A00-B307-8B885157FE89}">
          <p14:sldIdLst>
            <p14:sldId id="256"/>
            <p14:sldId id="265"/>
            <p14:sldId id="270"/>
            <p14:sldId id="257"/>
            <p14:sldId id="262"/>
            <p14:sldId id="258"/>
            <p14:sldId id="263"/>
            <p14:sldId id="267"/>
            <p14:sldId id="259"/>
            <p14:sldId id="264"/>
            <p14:sldId id="268"/>
            <p14:sldId id="26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EE6F0"/>
    <a:srgbClr val="D0FEF6"/>
    <a:srgbClr val="D3DEFB"/>
    <a:srgbClr val="CFE7FF"/>
    <a:srgbClr val="D1D8FD"/>
    <a:srgbClr val="D8DEF6"/>
    <a:srgbClr val="D0D2FE"/>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等深淺樣式 4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等深淺樣式 4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中等深淺樣式 4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等深淺樣式 4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AF606853-7671-496A-8E4F-DF71F8EC918B}" styleName="深色樣式 1 - 輔色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樣式 1 - 輔色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深色樣式 1 - 輔色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深色樣式 1 - 輔色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深色樣式 1 - 輔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深色樣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CAF9ED-07DC-4A11-8D7F-57B35C25682E}" styleName="中等深淺樣式 1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中等深淺樣式 1 - 輔色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DA37D80-6434-44D0-A028-1B22A696006F}" styleName="淺色樣式 3 - 輔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594" y="1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9.xml"/><Relationship Id="rId1" Type="http://schemas.openxmlformats.org/officeDocument/2006/relationships/slide" Target="../slides/slide8.xml"/><Relationship Id="rId6" Type="http://schemas.openxmlformats.org/officeDocument/2006/relationships/hyperlink" Target="https://sa.tnu.edu.tw/zh_tw/page4/Scholarship4" TargetMode="External"/><Relationship Id="rId5" Type="http://schemas.openxmlformats.org/officeDocument/2006/relationships/slide" Target="../slides/slide12.xml"/><Relationship Id="rId4" Type="http://schemas.openxmlformats.org/officeDocument/2006/relationships/hyperlink" Target="https://pa.tnu.edu.tw/zh_tw/test01" TargetMode="External"/></Relationships>
</file>

<file path=ppt/diagrams/_rels/data2.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slide" Target="../slides/slide5.xml"/><Relationship Id="rId1" Type="http://schemas.openxmlformats.org/officeDocument/2006/relationships/slide" Target="../slides/slide6.xml"/></Relationships>
</file>

<file path=ppt/diagrams/_rels/data3.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slide" Target="../slides/slide9.xml"/><Relationship Id="rId1" Type="http://schemas.openxmlformats.org/officeDocument/2006/relationships/slide" Target="../slides/slide8.xml"/><Relationship Id="rId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AED3F-B719-4C48-97F9-04B4938A147B}"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zh-TW" altLang="en-US"/>
        </a:p>
      </dgm:t>
    </dgm:pt>
    <dgm:pt modelId="{DB88B4FD-3D6A-4CE7-936F-2750748A598E}">
      <dgm:prSet phldrT="[文字]" custT="1"/>
      <dgm:spPr>
        <a:ln w="25400">
          <a:solidFill>
            <a:schemeClr val="accent5">
              <a:lumMod val="40000"/>
              <a:lumOff val="60000"/>
            </a:schemeClr>
          </a:solidFill>
        </a:ln>
      </dgm:spPr>
      <dgm:t>
        <a:bodyPr/>
        <a:lstStyle/>
        <a:p>
          <a:r>
            <a:rPr lang="zh-TW" altLang="en-US" sz="1200" b="1" dirty="0" smtClean="0">
              <a:solidFill>
                <a:schemeClr val="accent3">
                  <a:lumMod val="20000"/>
                  <a:lumOff val="80000"/>
                </a:schemeClr>
              </a:solidFill>
            </a:rPr>
            <a:t>不利處境助學措施</a:t>
          </a:r>
          <a:endParaRPr lang="zh-TW" altLang="en-US" sz="1200" b="1" dirty="0">
            <a:solidFill>
              <a:schemeClr val="accent3">
                <a:lumMod val="20000"/>
                <a:lumOff val="80000"/>
              </a:schemeClr>
            </a:solidFill>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F5FEFC8C-9CE2-4CE4-9ECE-D3C8612F7114}" type="parTrans" cxnId="{0309B0E8-4B7A-4051-84DE-2DF890537DB8}">
      <dgm:prSet/>
      <dgm:spPr/>
      <dgm:t>
        <a:bodyPr/>
        <a:lstStyle/>
        <a:p>
          <a:endParaRPr lang="zh-TW" altLang="en-US" sz="1050"/>
        </a:p>
      </dgm:t>
    </dgm:pt>
    <dgm:pt modelId="{AE92684C-28AA-46AB-9294-D3E33F6D50F1}" type="sibTrans" cxnId="{0309B0E8-4B7A-4051-84DE-2DF890537DB8}">
      <dgm:prSet/>
      <dgm:spPr/>
      <dgm:t>
        <a:bodyPr/>
        <a:lstStyle/>
        <a:p>
          <a:endParaRPr lang="zh-TW" altLang="en-US" sz="1050"/>
        </a:p>
      </dgm:t>
    </dgm:pt>
    <dgm:pt modelId="{7CE93F92-9C3D-4FC3-B921-4B560A9A0D0E}">
      <dgm:prSet phldrT="[文字]" custT="1"/>
      <dgm:spPr>
        <a:ln>
          <a:solidFill>
            <a:schemeClr val="accent2">
              <a:lumMod val="20000"/>
              <a:lumOff val="80000"/>
            </a:schemeClr>
          </a:solidFill>
        </a:ln>
      </dgm:spPr>
      <dgm:t>
        <a:bodyPr/>
        <a:lstStyle/>
        <a:p>
          <a:r>
            <a:rPr lang="zh-TW" altLang="en-US" sz="1050" dirty="0" smtClean="0"/>
            <a:t>助學金</a:t>
          </a:r>
          <a:endParaRPr lang="zh-TW" altLang="en-US" sz="1050" dirty="0"/>
        </a:p>
      </dgm:t>
      <dgm:extLst>
        <a:ext uri="{E40237B7-FDA0-4F09-8148-C483321AD2D9}">
          <dgm14:cNvPr xmlns:dgm14="http://schemas.microsoft.com/office/drawing/2010/diagram" id="0" name="">
            <a:hlinkClick xmlns:r="http://schemas.openxmlformats.org/officeDocument/2006/relationships" r:id="rId2" action="ppaction://hlinksldjump" tooltip="不利處境助學金申請資格"/>
          </dgm14:cNvPr>
        </a:ext>
      </dgm:extLst>
    </dgm:pt>
    <dgm:pt modelId="{4504C083-3323-4270-89CD-A5E7CFBD96A7}" type="parTrans" cxnId="{C61DA8B6-6310-45A5-BC3B-0CE5A65F519A}">
      <dgm:prSet/>
      <dgm:spPr/>
      <dgm:t>
        <a:bodyPr/>
        <a:lstStyle/>
        <a:p>
          <a:endParaRPr lang="zh-TW" altLang="en-US" sz="1050"/>
        </a:p>
      </dgm:t>
    </dgm:pt>
    <dgm:pt modelId="{66E51B29-2298-4389-9153-DF9A2EDD2904}" type="sibTrans" cxnId="{C61DA8B6-6310-45A5-BC3B-0CE5A65F519A}">
      <dgm:prSet/>
      <dgm:spPr>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dgm:spPr>
      <dgm:t>
        <a:bodyPr/>
        <a:lstStyle/>
        <a:p>
          <a:endParaRPr lang="zh-TW" altLang="en-US" sz="1050"/>
        </a:p>
      </dgm:t>
    </dgm:pt>
    <dgm:pt modelId="{A25CE5A3-9FE4-4532-89CC-9658D48B9E59}">
      <dgm:prSet phldrT="[文字]" custT="1"/>
      <dgm:spPr>
        <a:ln>
          <a:solidFill>
            <a:schemeClr val="accent2">
              <a:lumMod val="20000"/>
              <a:lumOff val="80000"/>
            </a:schemeClr>
          </a:solidFill>
        </a:ln>
      </dgm:spPr>
      <dgm:t>
        <a:bodyPr/>
        <a:lstStyle/>
        <a:p>
          <a:r>
            <a:rPr lang="zh-TW" altLang="en-US" sz="1050" dirty="0" smtClean="0"/>
            <a:t>生活助學金</a:t>
          </a:r>
          <a:endParaRPr lang="zh-TW" altLang="en-US" sz="1050" dirty="0"/>
        </a:p>
      </dgm:t>
      <dgm:extLst>
        <a:ext uri="{E40237B7-FDA0-4F09-8148-C483321AD2D9}">
          <dgm14:cNvPr xmlns:dgm14="http://schemas.microsoft.com/office/drawing/2010/diagram" id="0" name="">
            <a:hlinkClick xmlns:r="http://schemas.openxmlformats.org/officeDocument/2006/relationships" r:id="rId3" action="ppaction://hlinksldjump" tooltip="(中)低收入戶、領取不利處境助學金之身分者，並依本校配有生活助學金之教學或行政單位，由各單位徵詢辦理，每月發予6,000元助學金(每學期至多4個月)。"/>
          </dgm14:cNvPr>
        </a:ext>
      </dgm:extLst>
    </dgm:pt>
    <dgm:pt modelId="{F6D20A7F-6CC5-47C5-9D75-E3B3E9030F6D}" type="parTrans" cxnId="{F1D247C0-6335-435C-9853-D462B9146CD5}">
      <dgm:prSet/>
      <dgm:spPr/>
      <dgm:t>
        <a:bodyPr/>
        <a:lstStyle/>
        <a:p>
          <a:endParaRPr lang="zh-TW" altLang="en-US" sz="1050"/>
        </a:p>
      </dgm:t>
    </dgm:pt>
    <dgm:pt modelId="{C6DBBA90-D557-4B46-B8DA-A43E26E3C7D0}" type="sibTrans" cxnId="{F1D247C0-6335-435C-9853-D462B9146CD5}">
      <dgm:prSet/>
      <dgm:spPr/>
      <dgm:t>
        <a:bodyPr/>
        <a:lstStyle/>
        <a:p>
          <a:endParaRPr lang="zh-TW" altLang="en-US" sz="1050"/>
        </a:p>
      </dgm:t>
    </dgm:pt>
    <dgm:pt modelId="{4955616B-20AB-4FEE-BF96-81F433111B30}">
      <dgm:prSet phldrT="[文字]" custT="1"/>
      <dgm:spPr>
        <a:ln>
          <a:solidFill>
            <a:schemeClr val="accent2">
              <a:lumMod val="20000"/>
              <a:lumOff val="80000"/>
            </a:schemeClr>
          </a:solidFill>
        </a:ln>
      </dgm:spPr>
      <dgm:t>
        <a:bodyPr/>
        <a:lstStyle/>
        <a:p>
          <a:r>
            <a:rPr lang="zh-TW" altLang="en-US" sz="1000" dirty="0" smtClean="0"/>
            <a:t>多元生理用品專項補助</a:t>
          </a:r>
          <a:endParaRPr lang="zh-TW" altLang="en-US" sz="1000" dirty="0"/>
        </a:p>
      </dgm:t>
      <dgm:extLst>
        <a:ext uri="{E40237B7-FDA0-4F09-8148-C483321AD2D9}">
          <dgm14:cNvPr xmlns:dgm14="http://schemas.microsoft.com/office/drawing/2010/diagram" id="0" name="">
            <a:hlinkClick xmlns:r="http://schemas.openxmlformats.org/officeDocument/2006/relationships" r:id="rId3" action="ppaction://hlinksldjump" tooltip="對於不利處境學生提供多元生理用品專項補助，每生每學期1,200元(含寒暑假)，並以學期為單位發放。"/>
          </dgm14:cNvPr>
        </a:ext>
      </dgm:extLst>
    </dgm:pt>
    <dgm:pt modelId="{49B0658E-0F2B-47C5-AB2B-5DC84D64DED9}" type="parTrans" cxnId="{345107D1-F466-4293-AA5E-149DBC844B6C}">
      <dgm:prSet/>
      <dgm:spPr/>
      <dgm:t>
        <a:bodyPr/>
        <a:lstStyle/>
        <a:p>
          <a:endParaRPr lang="zh-TW" altLang="en-US" sz="1050"/>
        </a:p>
      </dgm:t>
    </dgm:pt>
    <dgm:pt modelId="{9DA875A9-5D12-4E1E-8432-9D17910CDC9F}" type="sibTrans" cxnId="{345107D1-F466-4293-AA5E-149DBC844B6C}">
      <dgm:prSet/>
      <dgm:spPr/>
      <dgm:t>
        <a:bodyPr/>
        <a:lstStyle/>
        <a:p>
          <a:endParaRPr lang="zh-TW" altLang="en-US" sz="1050"/>
        </a:p>
      </dgm:t>
    </dgm:pt>
    <dgm:pt modelId="{4EE153B5-E6C3-4A60-9468-64F20CD51F5B}">
      <dgm:prSet phldrT="[文字]" custT="1"/>
      <dgm:spPr>
        <a:ln>
          <a:solidFill>
            <a:schemeClr val="accent2">
              <a:lumMod val="20000"/>
              <a:lumOff val="80000"/>
            </a:schemeClr>
          </a:solidFill>
        </a:ln>
      </dgm:spPr>
      <dgm:t>
        <a:bodyPr/>
        <a:lstStyle/>
        <a:p>
          <a:r>
            <a:rPr lang="zh-TW" altLang="en-US" sz="800" dirty="0" smtClean="0"/>
            <a:t>高島教育深耕計畫就學協助機制</a:t>
          </a:r>
          <a:endParaRPr lang="zh-TW" altLang="en-US" sz="800" dirty="0"/>
        </a:p>
      </dgm:t>
      <dgm:extLst>
        <a:ext uri="{E40237B7-FDA0-4F09-8148-C483321AD2D9}">
          <dgm14:cNvPr xmlns:dgm14="http://schemas.microsoft.com/office/drawing/2010/diagram" id="0" name="">
            <a:hlinkClick xmlns:r="http://schemas.openxmlformats.org/officeDocument/2006/relationships" r:id="rId4"/>
          </dgm14:cNvPr>
        </a:ext>
      </dgm:extLst>
    </dgm:pt>
    <dgm:pt modelId="{74969FE4-3B61-42A1-8FE3-729639FB2468}" type="parTrans" cxnId="{BD7453E2-6536-4D3A-8540-858F018A1E1D}">
      <dgm:prSet/>
      <dgm:spPr/>
      <dgm:t>
        <a:bodyPr/>
        <a:lstStyle/>
        <a:p>
          <a:endParaRPr lang="zh-TW" altLang="en-US" sz="1050"/>
        </a:p>
      </dgm:t>
    </dgm:pt>
    <dgm:pt modelId="{71104733-955F-4248-BA0D-3F521ADA80BC}" type="sibTrans" cxnId="{BD7453E2-6536-4D3A-8540-858F018A1E1D}">
      <dgm:prSet/>
      <dgm:spPr/>
      <dgm:t>
        <a:bodyPr/>
        <a:lstStyle/>
        <a:p>
          <a:endParaRPr lang="zh-TW" altLang="en-US" sz="1050"/>
        </a:p>
      </dgm:t>
    </dgm:pt>
    <dgm:pt modelId="{443E781B-0CF1-4719-B5EF-1BB41B351480}">
      <dgm:prSet phldrT="[文字]" custT="1"/>
      <dgm:spPr>
        <a:ln>
          <a:solidFill>
            <a:schemeClr val="accent2">
              <a:lumMod val="20000"/>
              <a:lumOff val="80000"/>
            </a:schemeClr>
          </a:solidFill>
        </a:ln>
      </dgm:spPr>
      <dgm:t>
        <a:bodyPr/>
        <a:lstStyle/>
        <a:p>
          <a:r>
            <a:rPr lang="zh-TW" altLang="en-US" sz="1000" dirty="0" smtClean="0"/>
            <a:t>學產基金助學金</a:t>
          </a:r>
          <a:endParaRPr lang="zh-TW" altLang="en-US" sz="1000" dirty="0"/>
        </a:p>
      </dgm:t>
      <dgm:extLst>
        <a:ext uri="{E40237B7-FDA0-4F09-8148-C483321AD2D9}">
          <dgm14:cNvPr xmlns:dgm14="http://schemas.microsoft.com/office/drawing/2010/diagram" id="0" name="">
            <a:hlinkClick xmlns:r="http://schemas.openxmlformats.org/officeDocument/2006/relationships" r:id="rId5" action="ppaction://hlinksldjump" tooltip="相關規定依據教育部教育部學產基金設置低收入戶學生助學金實施要點辦理"/>
          </dgm14:cNvPr>
        </a:ext>
      </dgm:extLst>
    </dgm:pt>
    <dgm:pt modelId="{8B46A6B0-CB07-4491-B57F-EACD9683A75D}" type="parTrans" cxnId="{1643EEA3-3343-44C0-B7D0-763039E1E53D}">
      <dgm:prSet/>
      <dgm:spPr/>
      <dgm:t>
        <a:bodyPr/>
        <a:lstStyle/>
        <a:p>
          <a:endParaRPr lang="zh-TW" altLang="en-US" sz="1050"/>
        </a:p>
      </dgm:t>
    </dgm:pt>
    <dgm:pt modelId="{0B6C30A0-93A2-406F-B8A9-E01BCC2913EF}" type="sibTrans" cxnId="{1643EEA3-3343-44C0-B7D0-763039E1E53D}">
      <dgm:prSet/>
      <dgm:spPr/>
      <dgm:t>
        <a:bodyPr/>
        <a:lstStyle/>
        <a:p>
          <a:endParaRPr lang="zh-TW" altLang="en-US" sz="1050"/>
        </a:p>
      </dgm:t>
    </dgm:pt>
    <dgm:pt modelId="{5470D8FE-F0CC-4B11-A1B7-E4B22FF3FC58}">
      <dgm:prSet phldrT="[文字]" custT="1"/>
      <dgm:spPr>
        <a:ln>
          <a:solidFill>
            <a:schemeClr val="accent2">
              <a:lumMod val="20000"/>
              <a:lumOff val="80000"/>
            </a:schemeClr>
          </a:solidFill>
        </a:ln>
      </dgm:spPr>
      <dgm:t>
        <a:bodyPr/>
        <a:lstStyle/>
        <a:p>
          <a:r>
            <a:rPr lang="zh-TW" altLang="en-US" sz="1000" dirty="0" smtClean="0"/>
            <a:t>校內外各項獎助學金</a:t>
          </a:r>
          <a:endParaRPr lang="zh-TW" altLang="en-US" sz="1000" dirty="0"/>
        </a:p>
      </dgm:t>
      <dgm:extLst>
        <a:ext uri="{E40237B7-FDA0-4F09-8148-C483321AD2D9}">
          <dgm14:cNvPr xmlns:dgm14="http://schemas.microsoft.com/office/drawing/2010/diagram" id="0" name="" descr="提供低收入戶學生校內宿舍免費住宿及中低收入戶學生校內宿舍優先住宿。&#10;申請者亦須前一學期學業成績平均不得低於60分。" title="提供低收入戶學生校內宿舍免費住宿及中低收入戶學生校內宿舍優先住宿。">
            <a:hlinkClick xmlns:r="http://schemas.openxmlformats.org/officeDocument/2006/relationships" r:id="rId6"/>
          </dgm14:cNvPr>
        </a:ext>
      </dgm:extLst>
    </dgm:pt>
    <dgm:pt modelId="{413B12C9-FFED-4573-8E49-F567C490FFD4}" type="parTrans" cxnId="{EF13A7B5-31A7-4A1F-A8B4-1CBB5785D711}">
      <dgm:prSet/>
      <dgm:spPr/>
      <dgm:t>
        <a:bodyPr/>
        <a:lstStyle/>
        <a:p>
          <a:endParaRPr lang="zh-TW" altLang="en-US" sz="1050"/>
        </a:p>
      </dgm:t>
    </dgm:pt>
    <dgm:pt modelId="{791582B9-4425-451B-A98A-1705470D160D}" type="sibTrans" cxnId="{EF13A7B5-31A7-4A1F-A8B4-1CBB5785D711}">
      <dgm:prSet/>
      <dgm:spPr/>
      <dgm:t>
        <a:bodyPr/>
        <a:lstStyle/>
        <a:p>
          <a:endParaRPr lang="zh-TW" altLang="en-US" sz="1050"/>
        </a:p>
      </dgm:t>
    </dgm:pt>
    <dgm:pt modelId="{B3DC7794-972B-4E86-BC27-A55ECAB3E386}">
      <dgm:prSet phldrT="[文字]" custT="1"/>
      <dgm:spPr>
        <a:ln>
          <a:solidFill>
            <a:schemeClr val="accent2">
              <a:lumMod val="20000"/>
              <a:lumOff val="80000"/>
            </a:schemeClr>
          </a:solidFill>
        </a:ln>
      </dgm:spPr>
      <dgm:t>
        <a:bodyPr/>
        <a:lstStyle/>
        <a:p>
          <a:r>
            <a:rPr lang="zh-TW" altLang="en-US" sz="1050" dirty="0" smtClean="0"/>
            <a:t>住宿優惠</a:t>
          </a:r>
          <a:endParaRPr lang="zh-TW" altLang="en-US" sz="1050"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7A098FC1-4253-4280-A8DE-2AF30143DA6F}" type="parTrans" cxnId="{D6B127DB-D2D2-47EA-9918-8ADF384A09EF}">
      <dgm:prSet/>
      <dgm:spPr/>
      <dgm:t>
        <a:bodyPr/>
        <a:lstStyle/>
        <a:p>
          <a:endParaRPr lang="zh-TW" altLang="en-US" sz="1050"/>
        </a:p>
      </dgm:t>
    </dgm:pt>
    <dgm:pt modelId="{0ACCEBAF-1CA0-4C22-8CD0-6D390DA95BC4}" type="sibTrans" cxnId="{D6B127DB-D2D2-47EA-9918-8ADF384A09EF}">
      <dgm:prSet/>
      <dgm:spPr/>
      <dgm:t>
        <a:bodyPr/>
        <a:lstStyle/>
        <a:p>
          <a:endParaRPr lang="zh-TW" altLang="en-US" sz="1050"/>
        </a:p>
      </dgm:t>
    </dgm:pt>
    <dgm:pt modelId="{021DF00A-BF54-4574-9776-E2DA4218DBF9}" type="pres">
      <dgm:prSet presAssocID="{FF3AED3F-B719-4C48-97F9-04B4938A147B}" presName="Name0" presStyleCnt="0">
        <dgm:presLayoutVars>
          <dgm:chMax val="1"/>
          <dgm:dir/>
          <dgm:animLvl val="ctr"/>
          <dgm:resizeHandles val="exact"/>
        </dgm:presLayoutVars>
      </dgm:prSet>
      <dgm:spPr/>
      <dgm:t>
        <a:bodyPr/>
        <a:lstStyle/>
        <a:p>
          <a:endParaRPr lang="zh-TW" altLang="en-US"/>
        </a:p>
      </dgm:t>
    </dgm:pt>
    <dgm:pt modelId="{031C4BB7-884F-4794-80D4-162AD78EFA1F}" type="pres">
      <dgm:prSet presAssocID="{DB88B4FD-3D6A-4CE7-936F-2750748A598E}" presName="centerShape" presStyleLbl="node0" presStyleIdx="0" presStyleCnt="1"/>
      <dgm:spPr/>
      <dgm:t>
        <a:bodyPr/>
        <a:lstStyle/>
        <a:p>
          <a:endParaRPr lang="zh-TW" altLang="en-US"/>
        </a:p>
      </dgm:t>
    </dgm:pt>
    <dgm:pt modelId="{2B661D92-5856-4D8E-AB06-5DE9D1A3DCF9}" type="pres">
      <dgm:prSet presAssocID="{7CE93F92-9C3D-4FC3-B921-4B560A9A0D0E}" presName="node" presStyleLbl="node1" presStyleIdx="0" presStyleCnt="7" custScaleX="123473" custScaleY="106684">
        <dgm:presLayoutVars>
          <dgm:bulletEnabled val="1"/>
        </dgm:presLayoutVars>
      </dgm:prSet>
      <dgm:spPr/>
      <dgm:t>
        <a:bodyPr/>
        <a:lstStyle/>
        <a:p>
          <a:endParaRPr lang="zh-TW" altLang="en-US"/>
        </a:p>
      </dgm:t>
    </dgm:pt>
    <dgm:pt modelId="{1122081E-BD90-48D3-9412-409D96FF4409}" type="pres">
      <dgm:prSet presAssocID="{7CE93F92-9C3D-4FC3-B921-4B560A9A0D0E}" presName="dummy" presStyleCnt="0"/>
      <dgm:spPr/>
    </dgm:pt>
    <dgm:pt modelId="{99B29901-EA98-4B25-9766-63C17E4A206B}" type="pres">
      <dgm:prSet presAssocID="{66E51B29-2298-4389-9153-DF9A2EDD2904}" presName="sibTrans" presStyleLbl="sibTrans2D1" presStyleIdx="0" presStyleCnt="7"/>
      <dgm:spPr/>
      <dgm:t>
        <a:bodyPr/>
        <a:lstStyle/>
        <a:p>
          <a:endParaRPr lang="zh-TW" altLang="en-US"/>
        </a:p>
      </dgm:t>
    </dgm:pt>
    <dgm:pt modelId="{C563064E-95A6-46DE-819A-5FF67E2B7DA3}" type="pres">
      <dgm:prSet presAssocID="{A25CE5A3-9FE4-4532-89CC-9658D48B9E59}" presName="node" presStyleLbl="node1" presStyleIdx="1" presStyleCnt="7" custScaleX="123473" custScaleY="106684">
        <dgm:presLayoutVars>
          <dgm:bulletEnabled val="1"/>
        </dgm:presLayoutVars>
      </dgm:prSet>
      <dgm:spPr/>
      <dgm:t>
        <a:bodyPr/>
        <a:lstStyle/>
        <a:p>
          <a:endParaRPr lang="zh-TW" altLang="en-US"/>
        </a:p>
      </dgm:t>
    </dgm:pt>
    <dgm:pt modelId="{F64D0353-4E3F-45E3-8762-CEB2D5D19093}" type="pres">
      <dgm:prSet presAssocID="{A25CE5A3-9FE4-4532-89CC-9658D48B9E59}" presName="dummy" presStyleCnt="0"/>
      <dgm:spPr/>
    </dgm:pt>
    <dgm:pt modelId="{587F5050-B864-4BFE-B430-31DE29C39AD8}" type="pres">
      <dgm:prSet presAssocID="{C6DBBA90-D557-4B46-B8DA-A43E26E3C7D0}" presName="sibTrans" presStyleLbl="sibTrans2D1" presStyleIdx="1" presStyleCnt="7"/>
      <dgm:spPr/>
      <dgm:t>
        <a:bodyPr/>
        <a:lstStyle/>
        <a:p>
          <a:endParaRPr lang="zh-TW" altLang="en-US"/>
        </a:p>
      </dgm:t>
    </dgm:pt>
    <dgm:pt modelId="{CD25FD95-A457-49AB-A6B8-262E0A0A52E2}" type="pres">
      <dgm:prSet presAssocID="{4955616B-20AB-4FEE-BF96-81F433111B30}" presName="node" presStyleLbl="node1" presStyleIdx="2" presStyleCnt="7" custScaleX="123473" custScaleY="106684">
        <dgm:presLayoutVars>
          <dgm:bulletEnabled val="1"/>
        </dgm:presLayoutVars>
      </dgm:prSet>
      <dgm:spPr/>
      <dgm:t>
        <a:bodyPr/>
        <a:lstStyle/>
        <a:p>
          <a:endParaRPr lang="zh-TW" altLang="en-US"/>
        </a:p>
      </dgm:t>
    </dgm:pt>
    <dgm:pt modelId="{893F4661-03D6-4145-B1BF-1C8DC6D49CCA}" type="pres">
      <dgm:prSet presAssocID="{4955616B-20AB-4FEE-BF96-81F433111B30}" presName="dummy" presStyleCnt="0"/>
      <dgm:spPr/>
    </dgm:pt>
    <dgm:pt modelId="{B9005FEF-040F-4119-B7A3-B56B87903B0D}" type="pres">
      <dgm:prSet presAssocID="{9DA875A9-5D12-4E1E-8432-9D17910CDC9F}" presName="sibTrans" presStyleLbl="sibTrans2D1" presStyleIdx="2" presStyleCnt="7"/>
      <dgm:spPr/>
      <dgm:t>
        <a:bodyPr/>
        <a:lstStyle/>
        <a:p>
          <a:endParaRPr lang="zh-TW" altLang="en-US"/>
        </a:p>
      </dgm:t>
    </dgm:pt>
    <dgm:pt modelId="{068153AC-7EE9-4CB2-A7D3-361DA8938859}" type="pres">
      <dgm:prSet presAssocID="{4EE153B5-E6C3-4A60-9468-64F20CD51F5B}" presName="node" presStyleLbl="node1" presStyleIdx="3" presStyleCnt="7" custScaleX="123473" custScaleY="106684">
        <dgm:presLayoutVars>
          <dgm:bulletEnabled val="1"/>
        </dgm:presLayoutVars>
      </dgm:prSet>
      <dgm:spPr/>
      <dgm:t>
        <a:bodyPr/>
        <a:lstStyle/>
        <a:p>
          <a:endParaRPr lang="zh-TW" altLang="en-US"/>
        </a:p>
      </dgm:t>
    </dgm:pt>
    <dgm:pt modelId="{60C53F50-3334-400A-89AD-39725F034388}" type="pres">
      <dgm:prSet presAssocID="{4EE153B5-E6C3-4A60-9468-64F20CD51F5B}" presName="dummy" presStyleCnt="0"/>
      <dgm:spPr/>
    </dgm:pt>
    <dgm:pt modelId="{52EC2EC7-592E-4A24-8E3E-309363735F36}" type="pres">
      <dgm:prSet presAssocID="{71104733-955F-4248-BA0D-3F521ADA80BC}" presName="sibTrans" presStyleLbl="sibTrans2D1" presStyleIdx="3" presStyleCnt="7"/>
      <dgm:spPr/>
      <dgm:t>
        <a:bodyPr/>
        <a:lstStyle/>
        <a:p>
          <a:endParaRPr lang="zh-TW" altLang="en-US"/>
        </a:p>
      </dgm:t>
    </dgm:pt>
    <dgm:pt modelId="{074FED32-BF1D-43B4-9DE3-4379F472109D}" type="pres">
      <dgm:prSet presAssocID="{443E781B-0CF1-4719-B5EF-1BB41B351480}" presName="node" presStyleLbl="node1" presStyleIdx="4" presStyleCnt="7" custScaleX="123473" custScaleY="106684">
        <dgm:presLayoutVars>
          <dgm:bulletEnabled val="1"/>
        </dgm:presLayoutVars>
      </dgm:prSet>
      <dgm:spPr/>
      <dgm:t>
        <a:bodyPr/>
        <a:lstStyle/>
        <a:p>
          <a:endParaRPr lang="zh-TW" altLang="en-US"/>
        </a:p>
      </dgm:t>
    </dgm:pt>
    <dgm:pt modelId="{05E99D16-E7F2-4141-A662-2B3D77DC977E}" type="pres">
      <dgm:prSet presAssocID="{443E781B-0CF1-4719-B5EF-1BB41B351480}" presName="dummy" presStyleCnt="0"/>
      <dgm:spPr/>
    </dgm:pt>
    <dgm:pt modelId="{9325FCAE-D529-4CE8-BAEA-CA76FB07C509}" type="pres">
      <dgm:prSet presAssocID="{0B6C30A0-93A2-406F-B8A9-E01BCC2913EF}" presName="sibTrans" presStyleLbl="sibTrans2D1" presStyleIdx="4" presStyleCnt="7"/>
      <dgm:spPr/>
      <dgm:t>
        <a:bodyPr/>
        <a:lstStyle/>
        <a:p>
          <a:endParaRPr lang="zh-TW" altLang="en-US"/>
        </a:p>
      </dgm:t>
    </dgm:pt>
    <dgm:pt modelId="{D2825BD1-E56E-4879-A0E0-9379F0DAF3E9}" type="pres">
      <dgm:prSet presAssocID="{5470D8FE-F0CC-4B11-A1B7-E4B22FF3FC58}" presName="node" presStyleLbl="node1" presStyleIdx="5" presStyleCnt="7" custScaleX="123473" custScaleY="106684">
        <dgm:presLayoutVars>
          <dgm:bulletEnabled val="1"/>
        </dgm:presLayoutVars>
      </dgm:prSet>
      <dgm:spPr/>
      <dgm:t>
        <a:bodyPr/>
        <a:lstStyle/>
        <a:p>
          <a:endParaRPr lang="zh-TW" altLang="en-US"/>
        </a:p>
      </dgm:t>
    </dgm:pt>
    <dgm:pt modelId="{62C6E584-3CC3-47F2-8B2F-FF251027BE46}" type="pres">
      <dgm:prSet presAssocID="{5470D8FE-F0CC-4B11-A1B7-E4B22FF3FC58}" presName="dummy" presStyleCnt="0"/>
      <dgm:spPr/>
    </dgm:pt>
    <dgm:pt modelId="{8EFCA284-7E8F-486B-A3C7-A5DD02DFEF16}" type="pres">
      <dgm:prSet presAssocID="{791582B9-4425-451B-A98A-1705470D160D}" presName="sibTrans" presStyleLbl="sibTrans2D1" presStyleIdx="5" presStyleCnt="7"/>
      <dgm:spPr/>
      <dgm:t>
        <a:bodyPr/>
        <a:lstStyle/>
        <a:p>
          <a:endParaRPr lang="zh-TW" altLang="en-US"/>
        </a:p>
      </dgm:t>
    </dgm:pt>
    <dgm:pt modelId="{A62D0618-AC1E-48EE-ABD8-010B8E75C3CB}" type="pres">
      <dgm:prSet presAssocID="{B3DC7794-972B-4E86-BC27-A55ECAB3E386}" presName="node" presStyleLbl="node1" presStyleIdx="6" presStyleCnt="7" custScaleX="123473" custScaleY="106684">
        <dgm:presLayoutVars>
          <dgm:bulletEnabled val="1"/>
        </dgm:presLayoutVars>
      </dgm:prSet>
      <dgm:spPr/>
      <dgm:t>
        <a:bodyPr/>
        <a:lstStyle/>
        <a:p>
          <a:endParaRPr lang="zh-TW" altLang="en-US"/>
        </a:p>
      </dgm:t>
    </dgm:pt>
    <dgm:pt modelId="{94FFD8BE-7699-4CE5-B655-1258FE883C76}" type="pres">
      <dgm:prSet presAssocID="{B3DC7794-972B-4E86-BC27-A55ECAB3E386}" presName="dummy" presStyleCnt="0"/>
      <dgm:spPr/>
    </dgm:pt>
    <dgm:pt modelId="{EE549284-8589-4EAE-B4FA-712E651E2CD4}" type="pres">
      <dgm:prSet presAssocID="{0ACCEBAF-1CA0-4C22-8CD0-6D390DA95BC4}" presName="sibTrans" presStyleLbl="sibTrans2D1" presStyleIdx="6" presStyleCnt="7"/>
      <dgm:spPr/>
      <dgm:t>
        <a:bodyPr/>
        <a:lstStyle/>
        <a:p>
          <a:endParaRPr lang="zh-TW" altLang="en-US"/>
        </a:p>
      </dgm:t>
    </dgm:pt>
  </dgm:ptLst>
  <dgm:cxnLst>
    <dgm:cxn modelId="{D6B127DB-D2D2-47EA-9918-8ADF384A09EF}" srcId="{DB88B4FD-3D6A-4CE7-936F-2750748A598E}" destId="{B3DC7794-972B-4E86-BC27-A55ECAB3E386}" srcOrd="6" destOrd="0" parTransId="{7A098FC1-4253-4280-A8DE-2AF30143DA6F}" sibTransId="{0ACCEBAF-1CA0-4C22-8CD0-6D390DA95BC4}"/>
    <dgm:cxn modelId="{0F27E70F-03BD-47AF-A953-5E0D1B5558A7}" type="presOf" srcId="{5470D8FE-F0CC-4B11-A1B7-E4B22FF3FC58}" destId="{D2825BD1-E56E-4879-A0E0-9379F0DAF3E9}" srcOrd="0" destOrd="0" presId="urn:microsoft.com/office/officeart/2005/8/layout/radial6"/>
    <dgm:cxn modelId="{D0448C68-1753-4D73-9735-0EFBC80E0826}" type="presOf" srcId="{791582B9-4425-451B-A98A-1705470D160D}" destId="{8EFCA284-7E8F-486B-A3C7-A5DD02DFEF16}" srcOrd="0" destOrd="0" presId="urn:microsoft.com/office/officeart/2005/8/layout/radial6"/>
    <dgm:cxn modelId="{3E26C7EB-7410-4E84-8BAE-6E867E646449}" type="presOf" srcId="{443E781B-0CF1-4719-B5EF-1BB41B351480}" destId="{074FED32-BF1D-43B4-9DE3-4379F472109D}" srcOrd="0" destOrd="0" presId="urn:microsoft.com/office/officeart/2005/8/layout/radial6"/>
    <dgm:cxn modelId="{345107D1-F466-4293-AA5E-149DBC844B6C}" srcId="{DB88B4FD-3D6A-4CE7-936F-2750748A598E}" destId="{4955616B-20AB-4FEE-BF96-81F433111B30}" srcOrd="2" destOrd="0" parTransId="{49B0658E-0F2B-47C5-AB2B-5DC84D64DED9}" sibTransId="{9DA875A9-5D12-4E1E-8432-9D17910CDC9F}"/>
    <dgm:cxn modelId="{513C2A8D-F3B9-4D03-8C05-4D22577017AE}" type="presOf" srcId="{C6DBBA90-D557-4B46-B8DA-A43E26E3C7D0}" destId="{587F5050-B864-4BFE-B430-31DE29C39AD8}" srcOrd="0" destOrd="0" presId="urn:microsoft.com/office/officeart/2005/8/layout/radial6"/>
    <dgm:cxn modelId="{7BFC58C1-C697-4F8A-B81F-3EBF10D1D91F}" type="presOf" srcId="{B3DC7794-972B-4E86-BC27-A55ECAB3E386}" destId="{A62D0618-AC1E-48EE-ABD8-010B8E75C3CB}" srcOrd="0" destOrd="0" presId="urn:microsoft.com/office/officeart/2005/8/layout/radial6"/>
    <dgm:cxn modelId="{1643EEA3-3343-44C0-B7D0-763039E1E53D}" srcId="{DB88B4FD-3D6A-4CE7-936F-2750748A598E}" destId="{443E781B-0CF1-4719-B5EF-1BB41B351480}" srcOrd="4" destOrd="0" parTransId="{8B46A6B0-CB07-4491-B57F-EACD9683A75D}" sibTransId="{0B6C30A0-93A2-406F-B8A9-E01BCC2913EF}"/>
    <dgm:cxn modelId="{014A70B0-93AE-4162-B8C7-E87E65979980}" type="presOf" srcId="{4955616B-20AB-4FEE-BF96-81F433111B30}" destId="{CD25FD95-A457-49AB-A6B8-262E0A0A52E2}" srcOrd="0" destOrd="0" presId="urn:microsoft.com/office/officeart/2005/8/layout/radial6"/>
    <dgm:cxn modelId="{9BDFDD62-D2B8-4C70-8D3D-224DDA59A1CD}" type="presOf" srcId="{0B6C30A0-93A2-406F-B8A9-E01BCC2913EF}" destId="{9325FCAE-D529-4CE8-BAEA-CA76FB07C509}" srcOrd="0" destOrd="0" presId="urn:microsoft.com/office/officeart/2005/8/layout/radial6"/>
    <dgm:cxn modelId="{C61DA8B6-6310-45A5-BC3B-0CE5A65F519A}" srcId="{DB88B4FD-3D6A-4CE7-936F-2750748A598E}" destId="{7CE93F92-9C3D-4FC3-B921-4B560A9A0D0E}" srcOrd="0" destOrd="0" parTransId="{4504C083-3323-4270-89CD-A5E7CFBD96A7}" sibTransId="{66E51B29-2298-4389-9153-DF9A2EDD2904}"/>
    <dgm:cxn modelId="{F1D247C0-6335-435C-9853-D462B9146CD5}" srcId="{DB88B4FD-3D6A-4CE7-936F-2750748A598E}" destId="{A25CE5A3-9FE4-4532-89CC-9658D48B9E59}" srcOrd="1" destOrd="0" parTransId="{F6D20A7F-6CC5-47C5-9D75-E3B3E9030F6D}" sibTransId="{C6DBBA90-D557-4B46-B8DA-A43E26E3C7D0}"/>
    <dgm:cxn modelId="{01B3E1C9-E3E9-40FA-B2D4-B276C2FC6D31}" type="presOf" srcId="{0ACCEBAF-1CA0-4C22-8CD0-6D390DA95BC4}" destId="{EE549284-8589-4EAE-B4FA-712E651E2CD4}" srcOrd="0" destOrd="0" presId="urn:microsoft.com/office/officeart/2005/8/layout/radial6"/>
    <dgm:cxn modelId="{D540B937-9FF7-44BE-886F-7E5F01584901}" type="presOf" srcId="{DB88B4FD-3D6A-4CE7-936F-2750748A598E}" destId="{031C4BB7-884F-4794-80D4-162AD78EFA1F}" srcOrd="0" destOrd="0" presId="urn:microsoft.com/office/officeart/2005/8/layout/radial6"/>
    <dgm:cxn modelId="{AC0BFD60-F005-4F3C-866E-65781C4F4344}" type="presOf" srcId="{66E51B29-2298-4389-9153-DF9A2EDD2904}" destId="{99B29901-EA98-4B25-9766-63C17E4A206B}" srcOrd="0" destOrd="0" presId="urn:microsoft.com/office/officeart/2005/8/layout/radial6"/>
    <dgm:cxn modelId="{960A854A-24D1-42DD-8131-FB595E631763}" type="presOf" srcId="{71104733-955F-4248-BA0D-3F521ADA80BC}" destId="{52EC2EC7-592E-4A24-8E3E-309363735F36}" srcOrd="0" destOrd="0" presId="urn:microsoft.com/office/officeart/2005/8/layout/radial6"/>
    <dgm:cxn modelId="{41157E5F-E121-4E99-81C9-5B5DB25F4CF1}" type="presOf" srcId="{A25CE5A3-9FE4-4532-89CC-9658D48B9E59}" destId="{C563064E-95A6-46DE-819A-5FF67E2B7DA3}" srcOrd="0" destOrd="0" presId="urn:microsoft.com/office/officeart/2005/8/layout/radial6"/>
    <dgm:cxn modelId="{0309B0E8-4B7A-4051-84DE-2DF890537DB8}" srcId="{FF3AED3F-B719-4C48-97F9-04B4938A147B}" destId="{DB88B4FD-3D6A-4CE7-936F-2750748A598E}" srcOrd="0" destOrd="0" parTransId="{F5FEFC8C-9CE2-4CE4-9ECE-D3C8612F7114}" sibTransId="{AE92684C-28AA-46AB-9294-D3E33F6D50F1}"/>
    <dgm:cxn modelId="{20AD21EA-40CE-4649-8557-E0A77F283334}" type="presOf" srcId="{FF3AED3F-B719-4C48-97F9-04B4938A147B}" destId="{021DF00A-BF54-4574-9776-E2DA4218DBF9}" srcOrd="0" destOrd="0" presId="urn:microsoft.com/office/officeart/2005/8/layout/radial6"/>
    <dgm:cxn modelId="{EF13A7B5-31A7-4A1F-A8B4-1CBB5785D711}" srcId="{DB88B4FD-3D6A-4CE7-936F-2750748A598E}" destId="{5470D8FE-F0CC-4B11-A1B7-E4B22FF3FC58}" srcOrd="5" destOrd="0" parTransId="{413B12C9-FFED-4573-8E49-F567C490FFD4}" sibTransId="{791582B9-4425-451B-A98A-1705470D160D}"/>
    <dgm:cxn modelId="{BD7453E2-6536-4D3A-8540-858F018A1E1D}" srcId="{DB88B4FD-3D6A-4CE7-936F-2750748A598E}" destId="{4EE153B5-E6C3-4A60-9468-64F20CD51F5B}" srcOrd="3" destOrd="0" parTransId="{74969FE4-3B61-42A1-8FE3-729639FB2468}" sibTransId="{71104733-955F-4248-BA0D-3F521ADA80BC}"/>
    <dgm:cxn modelId="{5358C6AB-56D0-4F7C-A34C-A38486226FFD}" type="presOf" srcId="{4EE153B5-E6C3-4A60-9468-64F20CD51F5B}" destId="{068153AC-7EE9-4CB2-A7D3-361DA8938859}" srcOrd="0" destOrd="0" presId="urn:microsoft.com/office/officeart/2005/8/layout/radial6"/>
    <dgm:cxn modelId="{3373E9EC-DEE7-4705-85CC-EA2156811D92}" type="presOf" srcId="{7CE93F92-9C3D-4FC3-B921-4B560A9A0D0E}" destId="{2B661D92-5856-4D8E-AB06-5DE9D1A3DCF9}" srcOrd="0" destOrd="0" presId="urn:microsoft.com/office/officeart/2005/8/layout/radial6"/>
    <dgm:cxn modelId="{01843024-DE6F-4014-AA0E-AF929AF47F41}" type="presOf" srcId="{9DA875A9-5D12-4E1E-8432-9D17910CDC9F}" destId="{B9005FEF-040F-4119-B7A3-B56B87903B0D}" srcOrd="0" destOrd="0" presId="urn:microsoft.com/office/officeart/2005/8/layout/radial6"/>
    <dgm:cxn modelId="{280DEA81-071B-4FA6-AB0A-8817C736856E}" type="presParOf" srcId="{021DF00A-BF54-4574-9776-E2DA4218DBF9}" destId="{031C4BB7-884F-4794-80D4-162AD78EFA1F}" srcOrd="0" destOrd="0" presId="urn:microsoft.com/office/officeart/2005/8/layout/radial6"/>
    <dgm:cxn modelId="{580790C5-2058-4B49-9146-FCF78E347AA3}" type="presParOf" srcId="{021DF00A-BF54-4574-9776-E2DA4218DBF9}" destId="{2B661D92-5856-4D8E-AB06-5DE9D1A3DCF9}" srcOrd="1" destOrd="0" presId="urn:microsoft.com/office/officeart/2005/8/layout/radial6"/>
    <dgm:cxn modelId="{889624C1-ABD8-4875-A064-FE071F672408}" type="presParOf" srcId="{021DF00A-BF54-4574-9776-E2DA4218DBF9}" destId="{1122081E-BD90-48D3-9412-409D96FF4409}" srcOrd="2" destOrd="0" presId="urn:microsoft.com/office/officeart/2005/8/layout/radial6"/>
    <dgm:cxn modelId="{0171170A-EDE6-4ED9-ACFE-432D967B2A3A}" type="presParOf" srcId="{021DF00A-BF54-4574-9776-E2DA4218DBF9}" destId="{99B29901-EA98-4B25-9766-63C17E4A206B}" srcOrd="3" destOrd="0" presId="urn:microsoft.com/office/officeart/2005/8/layout/radial6"/>
    <dgm:cxn modelId="{17674495-AB18-4DEC-B1FB-C643A0FE39B8}" type="presParOf" srcId="{021DF00A-BF54-4574-9776-E2DA4218DBF9}" destId="{C563064E-95A6-46DE-819A-5FF67E2B7DA3}" srcOrd="4" destOrd="0" presId="urn:microsoft.com/office/officeart/2005/8/layout/radial6"/>
    <dgm:cxn modelId="{9061987B-2B5E-48C7-AFB3-817864662C68}" type="presParOf" srcId="{021DF00A-BF54-4574-9776-E2DA4218DBF9}" destId="{F64D0353-4E3F-45E3-8762-CEB2D5D19093}" srcOrd="5" destOrd="0" presId="urn:microsoft.com/office/officeart/2005/8/layout/radial6"/>
    <dgm:cxn modelId="{B8EB5B6E-612D-4C9E-83E1-33ED53497FF2}" type="presParOf" srcId="{021DF00A-BF54-4574-9776-E2DA4218DBF9}" destId="{587F5050-B864-4BFE-B430-31DE29C39AD8}" srcOrd="6" destOrd="0" presId="urn:microsoft.com/office/officeart/2005/8/layout/radial6"/>
    <dgm:cxn modelId="{CF973C53-9181-468E-ABFF-FEA894EEE26B}" type="presParOf" srcId="{021DF00A-BF54-4574-9776-E2DA4218DBF9}" destId="{CD25FD95-A457-49AB-A6B8-262E0A0A52E2}" srcOrd="7" destOrd="0" presId="urn:microsoft.com/office/officeart/2005/8/layout/radial6"/>
    <dgm:cxn modelId="{BC1C07FE-C635-459A-9846-FE2154B1D0C8}" type="presParOf" srcId="{021DF00A-BF54-4574-9776-E2DA4218DBF9}" destId="{893F4661-03D6-4145-B1BF-1C8DC6D49CCA}" srcOrd="8" destOrd="0" presId="urn:microsoft.com/office/officeart/2005/8/layout/radial6"/>
    <dgm:cxn modelId="{D58BDD7E-9C56-407E-A342-FC22AC6975FA}" type="presParOf" srcId="{021DF00A-BF54-4574-9776-E2DA4218DBF9}" destId="{B9005FEF-040F-4119-B7A3-B56B87903B0D}" srcOrd="9" destOrd="0" presId="urn:microsoft.com/office/officeart/2005/8/layout/radial6"/>
    <dgm:cxn modelId="{59CAC0BB-46CF-4323-8834-8318C0810F23}" type="presParOf" srcId="{021DF00A-BF54-4574-9776-E2DA4218DBF9}" destId="{068153AC-7EE9-4CB2-A7D3-361DA8938859}" srcOrd="10" destOrd="0" presId="urn:microsoft.com/office/officeart/2005/8/layout/radial6"/>
    <dgm:cxn modelId="{E1A256F6-27BB-410B-9814-EF08CEE9DD29}" type="presParOf" srcId="{021DF00A-BF54-4574-9776-E2DA4218DBF9}" destId="{60C53F50-3334-400A-89AD-39725F034388}" srcOrd="11" destOrd="0" presId="urn:microsoft.com/office/officeart/2005/8/layout/radial6"/>
    <dgm:cxn modelId="{69A58619-640B-4222-9E4A-7322B7DB5531}" type="presParOf" srcId="{021DF00A-BF54-4574-9776-E2DA4218DBF9}" destId="{52EC2EC7-592E-4A24-8E3E-309363735F36}" srcOrd="12" destOrd="0" presId="urn:microsoft.com/office/officeart/2005/8/layout/radial6"/>
    <dgm:cxn modelId="{58DBF934-D1A2-4298-8C05-90A9121A2474}" type="presParOf" srcId="{021DF00A-BF54-4574-9776-E2DA4218DBF9}" destId="{074FED32-BF1D-43B4-9DE3-4379F472109D}" srcOrd="13" destOrd="0" presId="urn:microsoft.com/office/officeart/2005/8/layout/radial6"/>
    <dgm:cxn modelId="{45C5FB8F-5DB0-4825-809C-14C3A0FFDB4F}" type="presParOf" srcId="{021DF00A-BF54-4574-9776-E2DA4218DBF9}" destId="{05E99D16-E7F2-4141-A662-2B3D77DC977E}" srcOrd="14" destOrd="0" presId="urn:microsoft.com/office/officeart/2005/8/layout/radial6"/>
    <dgm:cxn modelId="{E3DD88FB-0EC8-4C8A-AB66-E0BAD47D0ADC}" type="presParOf" srcId="{021DF00A-BF54-4574-9776-E2DA4218DBF9}" destId="{9325FCAE-D529-4CE8-BAEA-CA76FB07C509}" srcOrd="15" destOrd="0" presId="urn:microsoft.com/office/officeart/2005/8/layout/radial6"/>
    <dgm:cxn modelId="{8F7CE5D4-F459-4ACB-B68D-5FF4BF4AC2FA}" type="presParOf" srcId="{021DF00A-BF54-4574-9776-E2DA4218DBF9}" destId="{D2825BD1-E56E-4879-A0E0-9379F0DAF3E9}" srcOrd="16" destOrd="0" presId="urn:microsoft.com/office/officeart/2005/8/layout/radial6"/>
    <dgm:cxn modelId="{90BC8DC7-3889-47D1-A2D7-C745A07D7B42}" type="presParOf" srcId="{021DF00A-BF54-4574-9776-E2DA4218DBF9}" destId="{62C6E584-3CC3-47F2-8B2F-FF251027BE46}" srcOrd="17" destOrd="0" presId="urn:microsoft.com/office/officeart/2005/8/layout/radial6"/>
    <dgm:cxn modelId="{DD97CA0A-C51E-4B83-AC60-146F117731EF}" type="presParOf" srcId="{021DF00A-BF54-4574-9776-E2DA4218DBF9}" destId="{8EFCA284-7E8F-486B-A3C7-A5DD02DFEF16}" srcOrd="18" destOrd="0" presId="urn:microsoft.com/office/officeart/2005/8/layout/radial6"/>
    <dgm:cxn modelId="{25B6BA5F-400E-4DAF-889D-D0BC7EEF2E18}" type="presParOf" srcId="{021DF00A-BF54-4574-9776-E2DA4218DBF9}" destId="{A62D0618-AC1E-48EE-ABD8-010B8E75C3CB}" srcOrd="19" destOrd="0" presId="urn:microsoft.com/office/officeart/2005/8/layout/radial6"/>
    <dgm:cxn modelId="{BA9A8B4E-2635-4AAB-A4CA-DE74F3C4FF51}" type="presParOf" srcId="{021DF00A-BF54-4574-9776-E2DA4218DBF9}" destId="{94FFD8BE-7699-4CE5-B655-1258FE883C76}" srcOrd="20" destOrd="0" presId="urn:microsoft.com/office/officeart/2005/8/layout/radial6"/>
    <dgm:cxn modelId="{0B8737AD-892F-4EF6-9BCE-63A8842C0489}" type="presParOf" srcId="{021DF00A-BF54-4574-9776-E2DA4218DBF9}" destId="{EE549284-8589-4EAE-B4FA-712E651E2CD4}" srcOrd="21" destOrd="0" presId="urn:microsoft.com/office/officeart/2005/8/layout/radial6"/>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DFC583-53EE-4143-A0AD-DBAD8778EA5C}" type="doc">
      <dgm:prSet loTypeId="urn:microsoft.com/office/officeart/2005/8/layout/vList5" loCatId="list" qsTypeId="urn:microsoft.com/office/officeart/2005/8/quickstyle/simple3" qsCatId="simple" csTypeId="urn:microsoft.com/office/officeart/2005/8/colors/colorful1" csCatId="colorful" phldr="1"/>
      <dgm:spPr/>
      <dgm:t>
        <a:bodyPr/>
        <a:lstStyle/>
        <a:p>
          <a:endParaRPr lang="zh-TW" altLang="en-US"/>
        </a:p>
      </dgm:t>
    </dgm:pt>
    <dgm:pt modelId="{F860EB22-1148-4B56-A754-D36049B7CD74}">
      <dgm:prSet phldrT="[文字]" custT="1"/>
      <dgm:spPr>
        <a:gradFill rotWithShape="0">
          <a:gsLst>
            <a:gs pos="0">
              <a:schemeClr val="accent3">
                <a:hueOff val="0"/>
                <a:satOff val="0"/>
                <a:lumOff val="0"/>
                <a:alphaOff val="0"/>
                <a:tint val="65000"/>
                <a:lumMod val="110000"/>
              </a:schemeClr>
            </a:gs>
            <a:gs pos="90000">
              <a:schemeClr val="accent3">
                <a:hueOff val="0"/>
                <a:satOff val="0"/>
                <a:lumOff val="0"/>
                <a:alphaOff val="0"/>
                <a:tint val="90000"/>
              </a:schemeClr>
            </a:gs>
          </a:gsLst>
        </a:gradFill>
      </dgm:spPr>
      <dgm:t>
        <a:bodyPr/>
        <a:lstStyle/>
        <a:p>
          <a:r>
            <a:rPr lang="zh-TW" altLang="en-US" sz="1200" b="1" dirty="0" smtClean="0"/>
            <a:t>一般學雜費減免</a:t>
          </a:r>
          <a:endParaRPr lang="zh-TW" altLang="en-US" sz="1200" b="1"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4B421A8F-7FD6-4F48-958B-826F4857C3DE}" type="parTrans" cxnId="{8DE55F08-D5F5-40D7-AA8E-8B9122C39ED7}">
      <dgm:prSet/>
      <dgm:spPr/>
      <dgm:t>
        <a:bodyPr/>
        <a:lstStyle/>
        <a:p>
          <a:endParaRPr lang="zh-TW" altLang="en-US" sz="1200" b="0"/>
        </a:p>
      </dgm:t>
    </dgm:pt>
    <dgm:pt modelId="{52508150-AE55-4447-94B0-C537E6D4B063}" type="sibTrans" cxnId="{8DE55F08-D5F5-40D7-AA8E-8B9122C39ED7}">
      <dgm:prSet/>
      <dgm:spPr/>
      <dgm:t>
        <a:bodyPr/>
        <a:lstStyle/>
        <a:p>
          <a:endParaRPr lang="zh-TW" altLang="en-US" sz="1200" b="0"/>
        </a:p>
      </dgm:t>
    </dgm:pt>
    <dgm:pt modelId="{98B02AF8-AC8D-48A8-A032-508AB0BA3F44}">
      <dgm:prSet phldrT="[文字]" custT="1"/>
      <dgm:spPr/>
      <dgm:t>
        <a:bodyPr/>
        <a:lstStyle/>
        <a:p>
          <a:r>
            <a:rPr lang="zh-TW" altLang="en-US" sz="1200" b="0" dirty="0" smtClean="0"/>
            <a:t>約每學期期末周，辦理次學期減免。如因年度換發新證明未能於申辦期程取得證明者，請於新學期開學後第一周內補申辦。</a:t>
          </a:r>
          <a:endParaRPr lang="zh-TW" altLang="en-US" sz="1200" b="0" dirty="0"/>
        </a:p>
      </dgm:t>
    </dgm:pt>
    <dgm:pt modelId="{4CCCC680-49E1-4493-B07C-D0CF7CCCF3C2}" type="parTrans" cxnId="{BF23F2FD-EEEB-4754-BBDA-1D57D81DCDF2}">
      <dgm:prSet/>
      <dgm:spPr/>
      <dgm:t>
        <a:bodyPr/>
        <a:lstStyle/>
        <a:p>
          <a:endParaRPr lang="zh-TW" altLang="en-US" sz="1200" b="0"/>
        </a:p>
      </dgm:t>
    </dgm:pt>
    <dgm:pt modelId="{25B82853-D3A9-4E10-A6D0-75E20A030CCE}" type="sibTrans" cxnId="{BF23F2FD-EEEB-4754-BBDA-1D57D81DCDF2}">
      <dgm:prSet/>
      <dgm:spPr/>
      <dgm:t>
        <a:bodyPr/>
        <a:lstStyle/>
        <a:p>
          <a:endParaRPr lang="zh-TW" altLang="en-US" sz="1200" b="0"/>
        </a:p>
      </dgm:t>
    </dgm:pt>
    <dgm:pt modelId="{83687D38-4E07-497D-905D-D9F3F41701FD}">
      <dgm:prSet phldrT="[文字]" custT="1"/>
      <dgm:spPr>
        <a:gradFill rotWithShape="0">
          <a:gsLst>
            <a:gs pos="0">
              <a:schemeClr val="accent4">
                <a:hueOff val="0"/>
                <a:satOff val="0"/>
                <a:lumOff val="0"/>
                <a:alphaOff val="0"/>
                <a:tint val="65000"/>
                <a:lumMod val="110000"/>
              </a:schemeClr>
            </a:gs>
            <a:gs pos="80000">
              <a:schemeClr val="accent4">
                <a:hueOff val="0"/>
                <a:satOff val="0"/>
                <a:lumOff val="0"/>
                <a:alphaOff val="0"/>
                <a:tint val="90000"/>
              </a:schemeClr>
            </a:gs>
          </a:gsLst>
        </a:gradFill>
      </dgm:spPr>
      <dgm:t>
        <a:bodyPr/>
        <a:lstStyle/>
        <a:p>
          <a:r>
            <a:rPr lang="zh-TW" altLang="en-US" sz="1200" b="1" dirty="0" smtClean="0"/>
            <a:t>改申請其他部會補助流程</a:t>
          </a:r>
          <a:endParaRPr lang="zh-TW" altLang="en-US" sz="1200" b="1" dirty="0"/>
        </a:p>
      </dgm:t>
    </dgm:pt>
    <dgm:pt modelId="{7A487336-955A-4EE4-B9D7-6D65D6954801}" type="parTrans" cxnId="{F77F3ADE-1998-439C-965D-CA1527D4CA32}">
      <dgm:prSet/>
      <dgm:spPr/>
      <dgm:t>
        <a:bodyPr/>
        <a:lstStyle/>
        <a:p>
          <a:endParaRPr lang="zh-TW" altLang="en-US" sz="1200" b="0"/>
        </a:p>
      </dgm:t>
    </dgm:pt>
    <dgm:pt modelId="{DE17AA72-0BEB-4B50-8AE4-A287C56482A9}" type="sibTrans" cxnId="{F77F3ADE-1998-439C-965D-CA1527D4CA32}">
      <dgm:prSet/>
      <dgm:spPr/>
      <dgm:t>
        <a:bodyPr/>
        <a:lstStyle/>
        <a:p>
          <a:endParaRPr lang="zh-TW" altLang="en-US" sz="1200" b="0"/>
        </a:p>
      </dgm:t>
    </dgm:pt>
    <dgm:pt modelId="{20EFB6C2-5D5B-41B4-AEC1-2EDA0FC6D1F7}">
      <dgm:prSet phldrT="[文字]" custT="1"/>
      <dgm:spPr/>
      <dgm:t>
        <a:bodyPr/>
        <a:lstStyle/>
        <a:p>
          <a:r>
            <a:rPr lang="zh-TW" altLang="en-US" sz="1200" b="0" dirty="0" smtClean="0"/>
            <a:t>若您欲申請人事行政總處公教子女教育補助、</a:t>
          </a:r>
          <a:r>
            <a:rPr lang="zh-TW" altLang="zh-TW" sz="1200" b="0" dirty="0" smtClean="0"/>
            <a:t>退輔會</a:t>
          </a:r>
          <a:r>
            <a:rPr lang="zh-TW" altLang="en-US" sz="1200" b="0" dirty="0" smtClean="0"/>
            <a:t>、</a:t>
          </a:r>
          <a:r>
            <a:rPr lang="en-US" altLang="zh-TW" sz="1200" b="0" dirty="0" smtClean="0"/>
            <a:t>ROTC</a:t>
          </a:r>
          <a:r>
            <a:rPr lang="zh-TW" altLang="en-US" sz="1200" b="0" dirty="0" smtClean="0"/>
            <a:t>學雜費補助等優於定額減免之其他部會補助，請務必自行申請全額繳費單</a:t>
          </a:r>
          <a:r>
            <a:rPr lang="en-US" altLang="zh-TW" sz="1200" b="0" dirty="0" smtClean="0"/>
            <a:t>(</a:t>
          </a:r>
          <a:r>
            <a:rPr lang="zh-TW" altLang="en-US" sz="1200" b="0" dirty="0" smtClean="0"/>
            <a:t>每位本國生原則上會自動帶入行政院減免，故請自行進</a:t>
          </a:r>
          <a:r>
            <a:rPr lang="zh-TW" altLang="en-US" sz="1200" b="1" dirty="0" smtClean="0">
              <a:solidFill>
                <a:schemeClr val="accent4">
                  <a:lumMod val="75000"/>
                </a:schemeClr>
              </a:solidFill>
            </a:rPr>
            <a:t>新一代系統「取消行政院減免申請」</a:t>
          </a:r>
          <a:r>
            <a:rPr lang="en-US" altLang="zh-TW" sz="1200" b="0" dirty="0" smtClean="0"/>
            <a:t>)</a:t>
          </a:r>
          <a:r>
            <a:rPr lang="zh-TW" altLang="en-US" sz="1200" b="0" dirty="0" smtClean="0"/>
            <a:t>，並待</a:t>
          </a:r>
          <a:r>
            <a:rPr lang="en-US" altLang="zh-TW" sz="1200" b="0" dirty="0" smtClean="0"/>
            <a:t>3</a:t>
          </a:r>
          <a:r>
            <a:rPr lang="zh-TW" altLang="en-US" sz="1200" b="0" dirty="0" smtClean="0"/>
            <a:t>個工作日後，再進系統列印全額繳費單並繳費，以利您領取其他部會補助，避免後續追繳。</a:t>
          </a:r>
          <a:endParaRPr lang="zh-TW" altLang="en-US" sz="1200" b="0" dirty="0"/>
        </a:p>
      </dgm:t>
    </dgm:pt>
    <dgm:pt modelId="{5339B88F-CC2A-41DC-91C8-06C00257B6A6}" type="parTrans" cxnId="{DC3E859A-BB39-42B0-B622-A202A589BB08}">
      <dgm:prSet/>
      <dgm:spPr/>
      <dgm:t>
        <a:bodyPr/>
        <a:lstStyle/>
        <a:p>
          <a:endParaRPr lang="zh-TW" altLang="en-US" sz="1200" b="0"/>
        </a:p>
      </dgm:t>
    </dgm:pt>
    <dgm:pt modelId="{03AA19FA-7920-4790-8D08-0B279B02839B}" type="sibTrans" cxnId="{DC3E859A-BB39-42B0-B622-A202A589BB08}">
      <dgm:prSet/>
      <dgm:spPr/>
      <dgm:t>
        <a:bodyPr/>
        <a:lstStyle/>
        <a:p>
          <a:endParaRPr lang="zh-TW" altLang="en-US" sz="1200" b="0"/>
        </a:p>
      </dgm:t>
    </dgm:pt>
    <dgm:pt modelId="{5281EA93-BCE6-4EB4-8104-D5968A311A57}">
      <dgm:prSet phldrT="[文字]" custT="1"/>
      <dgm:spPr>
        <a:gradFill rotWithShape="0">
          <a:gsLst>
            <a:gs pos="0">
              <a:srgbClr val="D1D8FD"/>
            </a:gs>
            <a:gs pos="88000">
              <a:srgbClr val="D3DEFB"/>
            </a:gs>
          </a:gsLst>
        </a:gradFill>
        <a:ln>
          <a:noFill/>
        </a:ln>
        <a:effectLst>
          <a:softEdge rad="0"/>
        </a:effectLst>
      </dgm:spPr>
      <dgm:t>
        <a:bodyPr/>
        <a:lstStyle/>
        <a:p>
          <a:r>
            <a:rPr lang="zh-TW" altLang="en-US" sz="1200" b="1" dirty="0" smtClean="0"/>
            <a:t>行政院定額減免</a:t>
          </a:r>
          <a:r>
            <a:rPr lang="en-US" altLang="zh-TW" sz="1200" b="1" dirty="0" smtClean="0"/>
            <a:t>(</a:t>
          </a:r>
          <a:r>
            <a:rPr lang="zh-TW" altLang="en-US" sz="1200" b="1" dirty="0" smtClean="0"/>
            <a:t>拉近方案</a:t>
          </a:r>
          <a:r>
            <a:rPr lang="en-US" altLang="zh-TW" sz="1200" b="1" dirty="0" smtClean="0"/>
            <a:t>)</a:t>
          </a:r>
          <a:endParaRPr lang="zh-TW" altLang="en-US" sz="1200" b="1"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E930585B-E4EE-483F-AF9F-77E1AC038513}" type="parTrans" cxnId="{C80CB6DC-3D15-42AA-8B6D-50AF8B44CE76}">
      <dgm:prSet/>
      <dgm:spPr/>
      <dgm:t>
        <a:bodyPr/>
        <a:lstStyle/>
        <a:p>
          <a:endParaRPr lang="zh-TW" altLang="en-US" sz="1200" b="0"/>
        </a:p>
      </dgm:t>
    </dgm:pt>
    <dgm:pt modelId="{BC2FD581-4A47-4028-8810-E73BA9DFB135}" type="sibTrans" cxnId="{C80CB6DC-3D15-42AA-8B6D-50AF8B44CE76}">
      <dgm:prSet/>
      <dgm:spPr/>
      <dgm:t>
        <a:bodyPr/>
        <a:lstStyle/>
        <a:p>
          <a:endParaRPr lang="zh-TW" altLang="en-US" sz="1200" b="0"/>
        </a:p>
      </dgm:t>
    </dgm:pt>
    <dgm:pt modelId="{17988C9A-D2A5-4980-BC1C-2AC5577F1251}">
      <dgm:prSet custT="1"/>
      <dgm:spPr>
        <a:solidFill>
          <a:srgbClr val="CFE7FF">
            <a:alpha val="90000"/>
          </a:srgbClr>
        </a:solidFill>
        <a:ln>
          <a:solidFill>
            <a:srgbClr val="D1D8FD">
              <a:alpha val="90000"/>
            </a:srgbClr>
          </a:solidFill>
        </a:ln>
      </dgm:spPr>
      <dgm:t>
        <a:bodyPr/>
        <a:lstStyle/>
        <a:p>
          <a:r>
            <a:rPr lang="zh-TW" altLang="en-US" sz="1200" b="0" dirty="0" smtClean="0"/>
            <a:t>本校學雜費系統原則上每位本國生學雜費將自動待入行政院減免</a:t>
          </a:r>
          <a:r>
            <a:rPr lang="en-US" altLang="zh-TW" sz="1200" b="0" dirty="0" smtClean="0"/>
            <a:t>(</a:t>
          </a:r>
          <a:r>
            <a:rPr lang="zh-TW" altLang="en-US" sz="1200" b="0" dirty="0" smtClean="0"/>
            <a:t>日間部學士班每學期學雜費定額減免</a:t>
          </a:r>
          <a:r>
            <a:rPr lang="en-US" altLang="zh-TW" sz="1200" b="0" dirty="0" smtClean="0"/>
            <a:t>1.75</a:t>
          </a:r>
          <a:r>
            <a:rPr lang="zh-TW" altLang="en-US" sz="1200" b="0" dirty="0" smtClean="0"/>
            <a:t>萬元、進修部學士班學分費</a:t>
          </a:r>
          <a:r>
            <a:rPr lang="en-US" altLang="zh-TW" sz="1200" b="0" dirty="0" smtClean="0"/>
            <a:t>50%</a:t>
          </a:r>
          <a:r>
            <a:rPr lang="zh-TW" altLang="en-US" sz="1200" b="0" dirty="0" smtClean="0"/>
            <a:t>補助</a:t>
          </a:r>
          <a:r>
            <a:rPr lang="en-US" altLang="zh-TW" sz="1200" b="0" dirty="0" smtClean="0"/>
            <a:t>)</a:t>
          </a:r>
          <a:r>
            <a:rPr lang="zh-TW" altLang="en-US" sz="1200" b="0" dirty="0" smtClean="0"/>
            <a:t>。</a:t>
          </a:r>
          <a:endParaRPr lang="zh-TW" altLang="en-US" sz="1200" b="0" dirty="0"/>
        </a:p>
      </dgm:t>
    </dgm:pt>
    <dgm:pt modelId="{2A051D12-5C5E-466F-BF17-DFD3C8973B61}" type="parTrans" cxnId="{BF9AF85F-0F99-4CC0-9747-56A38A35FE11}">
      <dgm:prSet/>
      <dgm:spPr/>
      <dgm:t>
        <a:bodyPr/>
        <a:lstStyle/>
        <a:p>
          <a:endParaRPr lang="zh-TW" altLang="en-US" sz="1200" b="0"/>
        </a:p>
      </dgm:t>
    </dgm:pt>
    <dgm:pt modelId="{360EADD4-95E5-46EB-821A-9C57AE35DB18}" type="sibTrans" cxnId="{BF9AF85F-0F99-4CC0-9747-56A38A35FE11}">
      <dgm:prSet/>
      <dgm:spPr/>
      <dgm:t>
        <a:bodyPr/>
        <a:lstStyle/>
        <a:p>
          <a:endParaRPr lang="zh-TW" altLang="en-US" sz="1200" b="0"/>
        </a:p>
      </dgm:t>
    </dgm:pt>
    <dgm:pt modelId="{AD10E4EB-8E54-4354-9F58-FDD6BD93ABEF}">
      <dgm:prSet custT="1"/>
      <dgm:spPr>
        <a:solidFill>
          <a:srgbClr val="CFE7FF">
            <a:alpha val="90000"/>
          </a:srgbClr>
        </a:solidFill>
        <a:ln>
          <a:solidFill>
            <a:srgbClr val="D1D8FD">
              <a:alpha val="90000"/>
            </a:srgbClr>
          </a:solidFill>
        </a:ln>
      </dgm:spPr>
      <dgm:t>
        <a:bodyPr/>
        <a:lstStyle/>
        <a:p>
          <a:r>
            <a:rPr lang="zh-TW" altLang="en-US" sz="1200" b="0" dirty="0" smtClean="0"/>
            <a:t>若您已於同學程辦理過任一減免，請主動於學雜費系統「取消行政院減免申請」，並繳交全額學雜費；若後續送審經教育部查核未符合減免資格</a:t>
          </a:r>
          <a:r>
            <a:rPr lang="zh-TW" altLang="en-US" sz="1200" b="0" dirty="0" smtClean="0"/>
            <a:t>，須</a:t>
          </a:r>
          <a:r>
            <a:rPr lang="zh-TW" altLang="en-US" sz="1200" b="0" dirty="0" smtClean="0"/>
            <a:t>於期限內補繳應繳差額，始得完成註冊。</a:t>
          </a:r>
          <a:endParaRPr lang="zh-TW" altLang="en-US" sz="1200" b="0" dirty="0"/>
        </a:p>
      </dgm:t>
    </dgm:pt>
    <dgm:pt modelId="{FB4011B7-029C-496B-BBCD-3EEABA9FF002}" type="parTrans" cxnId="{31F593A2-EEF0-457D-85D8-F86F86D0D6A3}">
      <dgm:prSet/>
      <dgm:spPr/>
      <dgm:t>
        <a:bodyPr/>
        <a:lstStyle/>
        <a:p>
          <a:endParaRPr lang="zh-TW" altLang="en-US" sz="1200" b="0"/>
        </a:p>
      </dgm:t>
    </dgm:pt>
    <dgm:pt modelId="{5EA7BD9C-046C-4C6C-9995-10E9EBFD6C63}" type="sibTrans" cxnId="{31F593A2-EEF0-457D-85D8-F86F86D0D6A3}">
      <dgm:prSet/>
      <dgm:spPr/>
      <dgm:t>
        <a:bodyPr/>
        <a:lstStyle/>
        <a:p>
          <a:endParaRPr lang="zh-TW" altLang="en-US" sz="1200" b="0"/>
        </a:p>
      </dgm:t>
    </dgm:pt>
    <dgm:pt modelId="{C78959AA-7AB2-4F19-92B1-E0F557641D93}">
      <dgm:prSet custT="1"/>
      <dgm:spPr>
        <a:solidFill>
          <a:srgbClr val="CFE7FF">
            <a:alpha val="90000"/>
          </a:srgbClr>
        </a:solidFill>
        <a:ln>
          <a:solidFill>
            <a:srgbClr val="D1D8FD">
              <a:alpha val="90000"/>
            </a:srgbClr>
          </a:solidFill>
        </a:ln>
      </dgm:spPr>
      <dgm:t>
        <a:bodyPr/>
        <a:lstStyle/>
        <a:p>
          <a:r>
            <a:rPr lang="zh-TW" altLang="en-US" sz="1200" b="0" dirty="0" smtClean="0"/>
            <a:t>依據大專校院助學措施，本方案與一般學雜費減免</a:t>
          </a:r>
          <a:r>
            <a:rPr lang="en-US" altLang="zh-TW" sz="1200" b="0" dirty="0" smtClean="0"/>
            <a:t>(</a:t>
          </a:r>
          <a:r>
            <a:rPr lang="zh-TW" altLang="en-US" sz="1200" b="0" dirty="0" smtClean="0"/>
            <a:t>如低收、中低收、身障、特境、原住民等身分</a:t>
          </a:r>
          <a:r>
            <a:rPr lang="en-US" altLang="zh-TW" sz="1200" b="0" dirty="0" smtClean="0"/>
            <a:t>)</a:t>
          </a:r>
          <a:r>
            <a:rPr lang="zh-TW" altLang="en-US" sz="1200" b="0" dirty="0" smtClean="0"/>
            <a:t>、其他部會補助，因皆屬同為政府補助，僅能擇一申請。</a:t>
          </a:r>
          <a:endParaRPr lang="zh-TW" altLang="en-US" sz="1200" b="0" dirty="0"/>
        </a:p>
      </dgm:t>
    </dgm:pt>
    <dgm:pt modelId="{395B1C16-2A83-4002-8F0B-2F0A7F6E5DB7}" type="parTrans" cxnId="{43A58B92-0E3D-46A6-BBA6-1DC6CD347233}">
      <dgm:prSet/>
      <dgm:spPr/>
      <dgm:t>
        <a:bodyPr/>
        <a:lstStyle/>
        <a:p>
          <a:endParaRPr lang="zh-TW" altLang="en-US" sz="1200" b="0"/>
        </a:p>
      </dgm:t>
    </dgm:pt>
    <dgm:pt modelId="{1C066E87-DCEE-42C8-ACBA-F2DF94145E2E}" type="sibTrans" cxnId="{43A58B92-0E3D-46A6-BBA6-1DC6CD347233}">
      <dgm:prSet/>
      <dgm:spPr/>
      <dgm:t>
        <a:bodyPr/>
        <a:lstStyle/>
        <a:p>
          <a:endParaRPr lang="zh-TW" altLang="en-US" sz="1200" b="0"/>
        </a:p>
      </dgm:t>
    </dgm:pt>
    <dgm:pt modelId="{2714DDE4-CFDD-4E95-BA9B-86F4DA145F50}">
      <dgm:prSet phldrT="[文字]" custT="1"/>
      <dgm:spPr/>
      <dgm:t>
        <a:bodyPr/>
        <a:lstStyle/>
        <a:p>
          <a:r>
            <a:rPr lang="zh-TW" altLang="en-US" sz="1200" b="0" dirty="0" smtClean="0"/>
            <a:t>請至新一代學雜費系統變更減免身分，相關說明請詳見</a:t>
          </a:r>
          <a:r>
            <a:rPr lang="zh-TW" altLang="en-US" sz="1200" b="0" dirty="0" smtClean="0">
              <a:hlinkClick xmlns:r="http://schemas.openxmlformats.org/officeDocument/2006/relationships" r:id="rId3" action="ppaction://hlinksldjump"/>
            </a:rPr>
            <a:t>減免流程</a:t>
          </a:r>
          <a:r>
            <a:rPr lang="zh-TW" altLang="en-US" sz="1200" b="0" dirty="0" smtClean="0"/>
            <a:t>及</a:t>
          </a:r>
          <a:r>
            <a:rPr lang="zh-TW" altLang="en-US" sz="1200" b="0" dirty="0" smtClean="0">
              <a:hlinkClick xmlns:r="http://schemas.openxmlformats.org/officeDocument/2006/relationships" r:id="rId1" action="ppaction://hlinksldjump"/>
            </a:rPr>
            <a:t>減免身分</a:t>
          </a:r>
          <a:r>
            <a:rPr lang="zh-TW" altLang="en-US" sz="1200" b="0" dirty="0" smtClean="0"/>
            <a:t>。</a:t>
          </a:r>
          <a:endParaRPr lang="zh-TW" altLang="en-US" sz="1200" b="0" dirty="0"/>
        </a:p>
      </dgm:t>
    </dgm:pt>
    <dgm:pt modelId="{A0B49C1F-EDA1-44CC-9888-5F7F7734CE77}" type="parTrans" cxnId="{A0B91361-EB6E-473C-926F-D3A86A16FA38}">
      <dgm:prSet/>
      <dgm:spPr/>
      <dgm:t>
        <a:bodyPr/>
        <a:lstStyle/>
        <a:p>
          <a:endParaRPr lang="zh-TW" altLang="en-US" sz="1200" b="0"/>
        </a:p>
      </dgm:t>
    </dgm:pt>
    <dgm:pt modelId="{AD05DDE3-F3E4-42FF-8773-6462D13D335A}" type="sibTrans" cxnId="{A0B91361-EB6E-473C-926F-D3A86A16FA38}">
      <dgm:prSet/>
      <dgm:spPr/>
      <dgm:t>
        <a:bodyPr/>
        <a:lstStyle/>
        <a:p>
          <a:endParaRPr lang="zh-TW" altLang="en-US" sz="1200" b="0"/>
        </a:p>
      </dgm:t>
    </dgm:pt>
    <dgm:pt modelId="{EA86400B-99B7-4FB1-B4D8-84DCD690C4F6}" type="pres">
      <dgm:prSet presAssocID="{80DFC583-53EE-4143-A0AD-DBAD8778EA5C}" presName="Name0" presStyleCnt="0">
        <dgm:presLayoutVars>
          <dgm:dir/>
          <dgm:animLvl val="lvl"/>
          <dgm:resizeHandles val="exact"/>
        </dgm:presLayoutVars>
      </dgm:prSet>
      <dgm:spPr/>
      <dgm:t>
        <a:bodyPr/>
        <a:lstStyle/>
        <a:p>
          <a:endParaRPr lang="zh-TW" altLang="en-US"/>
        </a:p>
      </dgm:t>
    </dgm:pt>
    <dgm:pt modelId="{24FA3EA8-C76F-44F2-BD1C-9B6547D17F13}" type="pres">
      <dgm:prSet presAssocID="{5281EA93-BCE6-4EB4-8104-D5968A311A57}" presName="linNode" presStyleCnt="0"/>
      <dgm:spPr/>
    </dgm:pt>
    <dgm:pt modelId="{1CDC4AA6-4BB6-4F18-B65F-26EB814B368F}" type="pres">
      <dgm:prSet presAssocID="{5281EA93-BCE6-4EB4-8104-D5968A311A57}" presName="parentText" presStyleLbl="node1" presStyleIdx="0" presStyleCnt="3" custScaleX="37999" custScaleY="38129" custLinFactNeighborX="4067" custLinFactNeighborY="-1142">
        <dgm:presLayoutVars>
          <dgm:chMax val="1"/>
          <dgm:bulletEnabled val="1"/>
        </dgm:presLayoutVars>
      </dgm:prSet>
      <dgm:spPr/>
      <dgm:t>
        <a:bodyPr/>
        <a:lstStyle/>
        <a:p>
          <a:endParaRPr lang="zh-TW" altLang="en-US"/>
        </a:p>
      </dgm:t>
    </dgm:pt>
    <dgm:pt modelId="{7275B920-5CD1-4804-B7C4-819A646A97E4}" type="pres">
      <dgm:prSet presAssocID="{5281EA93-BCE6-4EB4-8104-D5968A311A57}" presName="descendantText" presStyleLbl="alignAccFollowNode1" presStyleIdx="0" presStyleCnt="3" custScaleX="113271" custScaleY="113350" custLinFactNeighborX="1970">
        <dgm:presLayoutVars>
          <dgm:bulletEnabled val="1"/>
        </dgm:presLayoutVars>
      </dgm:prSet>
      <dgm:spPr/>
      <dgm:t>
        <a:bodyPr/>
        <a:lstStyle/>
        <a:p>
          <a:endParaRPr lang="zh-TW" altLang="en-US"/>
        </a:p>
      </dgm:t>
    </dgm:pt>
    <dgm:pt modelId="{7C287CC2-4157-4647-ADE6-AE544692593D}" type="pres">
      <dgm:prSet presAssocID="{BC2FD581-4A47-4028-8810-E73BA9DFB135}" presName="sp" presStyleCnt="0"/>
      <dgm:spPr/>
    </dgm:pt>
    <dgm:pt modelId="{EFD4793C-08E6-48BA-8DD4-9C1DDF84CA12}" type="pres">
      <dgm:prSet presAssocID="{F860EB22-1148-4B56-A754-D36049B7CD74}" presName="linNode" presStyleCnt="0"/>
      <dgm:spPr/>
    </dgm:pt>
    <dgm:pt modelId="{4A6ACFE2-4F8D-4C6F-B6E0-F416205C7E8B}" type="pres">
      <dgm:prSet presAssocID="{F860EB22-1148-4B56-A754-D36049B7CD74}" presName="parentText" presStyleLbl="node1" presStyleIdx="1" presStyleCnt="3" custFlipHor="1" custScaleX="38010" custScaleY="38109" custLinFactNeighborX="3010" custLinFactNeighborY="-1520">
        <dgm:presLayoutVars>
          <dgm:chMax val="1"/>
          <dgm:bulletEnabled val="1"/>
        </dgm:presLayoutVars>
      </dgm:prSet>
      <dgm:spPr/>
      <dgm:t>
        <a:bodyPr/>
        <a:lstStyle/>
        <a:p>
          <a:endParaRPr lang="zh-TW" altLang="en-US"/>
        </a:p>
      </dgm:t>
    </dgm:pt>
    <dgm:pt modelId="{7D266ED2-3654-4F49-BD84-809581044070}" type="pres">
      <dgm:prSet presAssocID="{F860EB22-1148-4B56-A754-D36049B7CD74}" presName="descendantText" presStyleLbl="alignAccFollowNode1" presStyleIdx="1" presStyleCnt="3" custScaleX="113277" custScaleY="60438" custLinFactNeighborX="1959" custLinFactNeighborY="-1492">
        <dgm:presLayoutVars>
          <dgm:bulletEnabled val="1"/>
        </dgm:presLayoutVars>
      </dgm:prSet>
      <dgm:spPr/>
      <dgm:t>
        <a:bodyPr/>
        <a:lstStyle/>
        <a:p>
          <a:endParaRPr lang="zh-TW" altLang="en-US"/>
        </a:p>
      </dgm:t>
    </dgm:pt>
    <dgm:pt modelId="{1E68BB42-25AF-4EC8-8520-00BB0A494D99}" type="pres">
      <dgm:prSet presAssocID="{52508150-AE55-4447-94B0-C537E6D4B063}" presName="sp" presStyleCnt="0"/>
      <dgm:spPr/>
    </dgm:pt>
    <dgm:pt modelId="{331D6FE4-CFDF-4302-B2F2-2C928E693F75}" type="pres">
      <dgm:prSet presAssocID="{83687D38-4E07-497D-905D-D9F3F41701FD}" presName="linNode" presStyleCnt="0"/>
      <dgm:spPr/>
    </dgm:pt>
    <dgm:pt modelId="{0C4066FC-FB4E-4E95-835A-B4B951047B48}" type="pres">
      <dgm:prSet presAssocID="{83687D38-4E07-497D-905D-D9F3F41701FD}" presName="parentText" presStyleLbl="node1" presStyleIdx="2" presStyleCnt="3" custScaleX="38010" custScaleY="38109" custLinFactNeighborX="3353" custLinFactNeighborY="-1386">
        <dgm:presLayoutVars>
          <dgm:chMax val="1"/>
          <dgm:bulletEnabled val="1"/>
        </dgm:presLayoutVars>
      </dgm:prSet>
      <dgm:spPr/>
      <dgm:t>
        <a:bodyPr/>
        <a:lstStyle/>
        <a:p>
          <a:endParaRPr lang="zh-TW" altLang="en-US"/>
        </a:p>
      </dgm:t>
    </dgm:pt>
    <dgm:pt modelId="{54AE53BD-49F9-4953-BD7F-0CD95FDEEFF7}" type="pres">
      <dgm:prSet presAssocID="{83687D38-4E07-497D-905D-D9F3F41701FD}" presName="descendantText" presStyleLbl="alignAccFollowNode1" presStyleIdx="2" presStyleCnt="3" custScaleX="113277" custScaleY="71369" custLinFactNeighborX="1949" custLinFactNeighborY="-2216">
        <dgm:presLayoutVars>
          <dgm:bulletEnabled val="1"/>
        </dgm:presLayoutVars>
      </dgm:prSet>
      <dgm:spPr/>
      <dgm:t>
        <a:bodyPr/>
        <a:lstStyle/>
        <a:p>
          <a:endParaRPr lang="zh-TW" altLang="en-US"/>
        </a:p>
      </dgm:t>
    </dgm:pt>
  </dgm:ptLst>
  <dgm:cxnLst>
    <dgm:cxn modelId="{F7483E5D-D331-4D7C-9514-5437452A1630}" type="presOf" srcId="{C78959AA-7AB2-4F19-92B1-E0F557641D93}" destId="{7275B920-5CD1-4804-B7C4-819A646A97E4}" srcOrd="0" destOrd="0" presId="urn:microsoft.com/office/officeart/2005/8/layout/vList5"/>
    <dgm:cxn modelId="{DC3E859A-BB39-42B0-B622-A202A589BB08}" srcId="{83687D38-4E07-497D-905D-D9F3F41701FD}" destId="{20EFB6C2-5D5B-41B4-AEC1-2EDA0FC6D1F7}" srcOrd="0" destOrd="0" parTransId="{5339B88F-CC2A-41DC-91C8-06C00257B6A6}" sibTransId="{03AA19FA-7920-4790-8D08-0B279B02839B}"/>
    <dgm:cxn modelId="{B070CCAE-AA05-4D91-B39F-49D8DC1274B3}" type="presOf" srcId="{F860EB22-1148-4B56-A754-D36049B7CD74}" destId="{4A6ACFE2-4F8D-4C6F-B6E0-F416205C7E8B}" srcOrd="0" destOrd="0" presId="urn:microsoft.com/office/officeart/2005/8/layout/vList5"/>
    <dgm:cxn modelId="{F77F3ADE-1998-439C-965D-CA1527D4CA32}" srcId="{80DFC583-53EE-4143-A0AD-DBAD8778EA5C}" destId="{83687D38-4E07-497D-905D-D9F3F41701FD}" srcOrd="2" destOrd="0" parTransId="{7A487336-955A-4EE4-B9D7-6D65D6954801}" sibTransId="{DE17AA72-0BEB-4B50-8AE4-A287C56482A9}"/>
    <dgm:cxn modelId="{BF23F2FD-EEEB-4754-BBDA-1D57D81DCDF2}" srcId="{F860EB22-1148-4B56-A754-D36049B7CD74}" destId="{98B02AF8-AC8D-48A8-A032-508AB0BA3F44}" srcOrd="0" destOrd="0" parTransId="{4CCCC680-49E1-4493-B07C-D0CF7CCCF3C2}" sibTransId="{25B82853-D3A9-4E10-A6D0-75E20A030CCE}"/>
    <dgm:cxn modelId="{EE0F4A20-2623-4564-AA48-5C02330D63BE}" type="presOf" srcId="{2714DDE4-CFDD-4E95-BA9B-86F4DA145F50}" destId="{7D266ED2-3654-4F49-BD84-809581044070}" srcOrd="0" destOrd="1" presId="urn:microsoft.com/office/officeart/2005/8/layout/vList5"/>
    <dgm:cxn modelId="{5F717787-0AFB-4309-9187-E96A9F6D55C2}" type="presOf" srcId="{83687D38-4E07-497D-905D-D9F3F41701FD}" destId="{0C4066FC-FB4E-4E95-835A-B4B951047B48}" srcOrd="0" destOrd="0" presId="urn:microsoft.com/office/officeart/2005/8/layout/vList5"/>
    <dgm:cxn modelId="{BF9AF85F-0F99-4CC0-9747-56A38A35FE11}" srcId="{5281EA93-BCE6-4EB4-8104-D5968A311A57}" destId="{17988C9A-D2A5-4980-BC1C-2AC5577F1251}" srcOrd="1" destOrd="0" parTransId="{2A051D12-5C5E-466F-BF17-DFD3C8973B61}" sibTransId="{360EADD4-95E5-46EB-821A-9C57AE35DB18}"/>
    <dgm:cxn modelId="{D7BEB764-280F-4F5B-915D-D6F353AD8845}" type="presOf" srcId="{98B02AF8-AC8D-48A8-A032-508AB0BA3F44}" destId="{7D266ED2-3654-4F49-BD84-809581044070}" srcOrd="0" destOrd="0" presId="urn:microsoft.com/office/officeart/2005/8/layout/vList5"/>
    <dgm:cxn modelId="{C80CB6DC-3D15-42AA-8B6D-50AF8B44CE76}" srcId="{80DFC583-53EE-4143-A0AD-DBAD8778EA5C}" destId="{5281EA93-BCE6-4EB4-8104-D5968A311A57}" srcOrd="0" destOrd="0" parTransId="{E930585B-E4EE-483F-AF9F-77E1AC038513}" sibTransId="{BC2FD581-4A47-4028-8810-E73BA9DFB135}"/>
    <dgm:cxn modelId="{31F593A2-EEF0-457D-85D8-F86F86D0D6A3}" srcId="{5281EA93-BCE6-4EB4-8104-D5968A311A57}" destId="{AD10E4EB-8E54-4354-9F58-FDD6BD93ABEF}" srcOrd="2" destOrd="0" parTransId="{FB4011B7-029C-496B-BBCD-3EEABA9FF002}" sibTransId="{5EA7BD9C-046C-4C6C-9995-10E9EBFD6C63}"/>
    <dgm:cxn modelId="{069DF1E7-0D58-4E9C-AF70-6BB384A433FD}" type="presOf" srcId="{5281EA93-BCE6-4EB4-8104-D5968A311A57}" destId="{1CDC4AA6-4BB6-4F18-B65F-26EB814B368F}" srcOrd="0" destOrd="0" presId="urn:microsoft.com/office/officeart/2005/8/layout/vList5"/>
    <dgm:cxn modelId="{F3692F39-86B6-40DC-82B9-54647580496E}" type="presOf" srcId="{AD10E4EB-8E54-4354-9F58-FDD6BD93ABEF}" destId="{7275B920-5CD1-4804-B7C4-819A646A97E4}" srcOrd="0" destOrd="2" presId="urn:microsoft.com/office/officeart/2005/8/layout/vList5"/>
    <dgm:cxn modelId="{D1439085-1A26-44FA-85F4-97CBE72F7B62}" type="presOf" srcId="{20EFB6C2-5D5B-41B4-AEC1-2EDA0FC6D1F7}" destId="{54AE53BD-49F9-4953-BD7F-0CD95FDEEFF7}" srcOrd="0" destOrd="0" presId="urn:microsoft.com/office/officeart/2005/8/layout/vList5"/>
    <dgm:cxn modelId="{43A58B92-0E3D-46A6-BBA6-1DC6CD347233}" srcId="{5281EA93-BCE6-4EB4-8104-D5968A311A57}" destId="{C78959AA-7AB2-4F19-92B1-E0F557641D93}" srcOrd="0" destOrd="0" parTransId="{395B1C16-2A83-4002-8F0B-2F0A7F6E5DB7}" sibTransId="{1C066E87-DCEE-42C8-ACBA-F2DF94145E2E}"/>
    <dgm:cxn modelId="{A0B91361-EB6E-473C-926F-D3A86A16FA38}" srcId="{F860EB22-1148-4B56-A754-D36049B7CD74}" destId="{2714DDE4-CFDD-4E95-BA9B-86F4DA145F50}" srcOrd="1" destOrd="0" parTransId="{A0B49C1F-EDA1-44CC-9888-5F7F7734CE77}" sibTransId="{AD05DDE3-F3E4-42FF-8773-6462D13D335A}"/>
    <dgm:cxn modelId="{8DE55F08-D5F5-40D7-AA8E-8B9122C39ED7}" srcId="{80DFC583-53EE-4143-A0AD-DBAD8778EA5C}" destId="{F860EB22-1148-4B56-A754-D36049B7CD74}" srcOrd="1" destOrd="0" parTransId="{4B421A8F-7FD6-4F48-958B-826F4857C3DE}" sibTransId="{52508150-AE55-4447-94B0-C537E6D4B063}"/>
    <dgm:cxn modelId="{F52F4C9B-DDA3-4858-A224-F6355F70A8DE}" type="presOf" srcId="{17988C9A-D2A5-4980-BC1C-2AC5577F1251}" destId="{7275B920-5CD1-4804-B7C4-819A646A97E4}" srcOrd="0" destOrd="1" presId="urn:microsoft.com/office/officeart/2005/8/layout/vList5"/>
    <dgm:cxn modelId="{83A95BCE-90AB-4C14-BCB7-A9FB5A13BCDB}" type="presOf" srcId="{80DFC583-53EE-4143-A0AD-DBAD8778EA5C}" destId="{EA86400B-99B7-4FB1-B4D8-84DCD690C4F6}" srcOrd="0" destOrd="0" presId="urn:microsoft.com/office/officeart/2005/8/layout/vList5"/>
    <dgm:cxn modelId="{515724C4-1E8E-4AA0-A975-D94ED003A919}" type="presParOf" srcId="{EA86400B-99B7-4FB1-B4D8-84DCD690C4F6}" destId="{24FA3EA8-C76F-44F2-BD1C-9B6547D17F13}" srcOrd="0" destOrd="0" presId="urn:microsoft.com/office/officeart/2005/8/layout/vList5"/>
    <dgm:cxn modelId="{DAAFADAA-F2B6-485C-B8AB-FD1B42EB4018}" type="presParOf" srcId="{24FA3EA8-C76F-44F2-BD1C-9B6547D17F13}" destId="{1CDC4AA6-4BB6-4F18-B65F-26EB814B368F}" srcOrd="0" destOrd="0" presId="urn:microsoft.com/office/officeart/2005/8/layout/vList5"/>
    <dgm:cxn modelId="{72017242-F467-47B6-87F9-D9BEC2A8CC22}" type="presParOf" srcId="{24FA3EA8-C76F-44F2-BD1C-9B6547D17F13}" destId="{7275B920-5CD1-4804-B7C4-819A646A97E4}" srcOrd="1" destOrd="0" presId="urn:microsoft.com/office/officeart/2005/8/layout/vList5"/>
    <dgm:cxn modelId="{95A3C617-C7A4-414F-981A-C20605C2D780}" type="presParOf" srcId="{EA86400B-99B7-4FB1-B4D8-84DCD690C4F6}" destId="{7C287CC2-4157-4647-ADE6-AE544692593D}" srcOrd="1" destOrd="0" presId="urn:microsoft.com/office/officeart/2005/8/layout/vList5"/>
    <dgm:cxn modelId="{D5AFC8F4-2BF8-4E83-8CAE-A4DD0C6DE309}" type="presParOf" srcId="{EA86400B-99B7-4FB1-B4D8-84DCD690C4F6}" destId="{EFD4793C-08E6-48BA-8DD4-9C1DDF84CA12}" srcOrd="2" destOrd="0" presId="urn:microsoft.com/office/officeart/2005/8/layout/vList5"/>
    <dgm:cxn modelId="{D2F53EE0-6F78-4CC5-BC3A-BC0F3EDA3401}" type="presParOf" srcId="{EFD4793C-08E6-48BA-8DD4-9C1DDF84CA12}" destId="{4A6ACFE2-4F8D-4C6F-B6E0-F416205C7E8B}" srcOrd="0" destOrd="0" presId="urn:microsoft.com/office/officeart/2005/8/layout/vList5"/>
    <dgm:cxn modelId="{FDBDB826-F22B-4B91-9EB6-3C2C8DBB20F8}" type="presParOf" srcId="{EFD4793C-08E6-48BA-8DD4-9C1DDF84CA12}" destId="{7D266ED2-3654-4F49-BD84-809581044070}" srcOrd="1" destOrd="0" presId="urn:microsoft.com/office/officeart/2005/8/layout/vList5"/>
    <dgm:cxn modelId="{B86ADF51-A5B7-480D-A011-13E645FBEE25}" type="presParOf" srcId="{EA86400B-99B7-4FB1-B4D8-84DCD690C4F6}" destId="{1E68BB42-25AF-4EC8-8520-00BB0A494D99}" srcOrd="3" destOrd="0" presId="urn:microsoft.com/office/officeart/2005/8/layout/vList5"/>
    <dgm:cxn modelId="{236FD1ED-9BED-4A21-B207-53C74205E16C}" type="presParOf" srcId="{EA86400B-99B7-4FB1-B4D8-84DCD690C4F6}" destId="{331D6FE4-CFDF-4302-B2F2-2C928E693F75}" srcOrd="4" destOrd="0" presId="urn:microsoft.com/office/officeart/2005/8/layout/vList5"/>
    <dgm:cxn modelId="{C5B5DB97-6746-4EDE-9779-A6AE41B2BD5D}" type="presParOf" srcId="{331D6FE4-CFDF-4302-B2F2-2C928E693F75}" destId="{0C4066FC-FB4E-4E95-835A-B4B951047B48}" srcOrd="0" destOrd="0" presId="urn:microsoft.com/office/officeart/2005/8/layout/vList5"/>
    <dgm:cxn modelId="{406C9AF2-AA24-4CF0-9C42-A81E67937D62}" type="presParOf" srcId="{331D6FE4-CFDF-4302-B2F2-2C928E693F75}" destId="{54AE53BD-49F9-4953-BD7F-0CD95FDEEFF7}"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A5078D30-A7B6-4A5A-905B-E494677B22DA}" type="doc">
      <dgm:prSet loTypeId="urn:microsoft.com/office/officeart/2005/8/layout/radial3" loCatId="cycle" qsTypeId="urn:microsoft.com/office/officeart/2005/8/quickstyle/simple2" qsCatId="simple" csTypeId="urn:microsoft.com/office/officeart/2005/8/colors/accent1_2" csCatId="accent1" phldr="1"/>
      <dgm:spPr/>
      <dgm:t>
        <a:bodyPr/>
        <a:lstStyle/>
        <a:p>
          <a:endParaRPr lang="zh-TW" altLang="en-US"/>
        </a:p>
      </dgm:t>
    </dgm:pt>
    <dgm:pt modelId="{2BD9D4BD-6729-4D3C-AFF6-42A6E7629BB0}">
      <dgm:prSet phldrT="[文字]"/>
      <dgm:spPr/>
      <dgm:t>
        <a:bodyPr/>
        <a:lstStyle/>
        <a:p>
          <a:r>
            <a:rPr lang="zh-TW" altLang="en-US" b="1" dirty="0" smtClean="0">
              <a:solidFill>
                <a:srgbClr val="002060"/>
              </a:solidFill>
            </a:rPr>
            <a:t>不利處境學生協助措施</a:t>
          </a:r>
          <a:endParaRPr lang="zh-TW" altLang="en-US" b="1" dirty="0">
            <a:solidFill>
              <a:srgbClr val="002060"/>
            </a:solidFill>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AD62C51D-D148-4D95-B91A-590B487185C6}" type="parTrans" cxnId="{D5F52EA5-C458-4CB5-BAA3-8433F68A7727}">
      <dgm:prSet/>
      <dgm:spPr/>
      <dgm:t>
        <a:bodyPr/>
        <a:lstStyle/>
        <a:p>
          <a:endParaRPr lang="zh-TW" altLang="en-US" b="1">
            <a:solidFill>
              <a:srgbClr val="002060"/>
            </a:solidFill>
          </a:endParaRPr>
        </a:p>
      </dgm:t>
    </dgm:pt>
    <dgm:pt modelId="{C073B056-611C-4657-B6BA-2D55CFD79321}" type="sibTrans" cxnId="{D5F52EA5-C458-4CB5-BAA3-8433F68A7727}">
      <dgm:prSet/>
      <dgm:spPr/>
      <dgm:t>
        <a:bodyPr/>
        <a:lstStyle/>
        <a:p>
          <a:endParaRPr lang="zh-TW" altLang="en-US" b="1">
            <a:solidFill>
              <a:srgbClr val="002060"/>
            </a:solidFill>
          </a:endParaRPr>
        </a:p>
      </dgm:t>
    </dgm:pt>
    <dgm:pt modelId="{3800B960-9C6F-4C85-8CA9-25730D2A4555}">
      <dgm:prSet phldrT="[文字]"/>
      <dgm:spPr/>
      <dgm:t>
        <a:bodyPr/>
        <a:lstStyle/>
        <a:p>
          <a:r>
            <a:rPr lang="zh-TW" altLang="en-US" b="1" dirty="0" smtClean="0">
              <a:solidFill>
                <a:srgbClr val="002060"/>
              </a:solidFill>
            </a:rPr>
            <a:t>助學金</a:t>
          </a:r>
          <a:endParaRPr lang="en-US" altLang="zh-TW" b="1" dirty="0" smtClean="0">
            <a:solidFill>
              <a:srgbClr val="002060"/>
            </a:solidFill>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8E7AE117-CAAB-4731-A5A9-D0548B1F7AC6}" type="parTrans" cxnId="{CFE3DEE3-A167-40AF-B480-2E12BEE29DC1}">
      <dgm:prSet/>
      <dgm:spPr/>
      <dgm:t>
        <a:bodyPr/>
        <a:lstStyle/>
        <a:p>
          <a:endParaRPr lang="zh-TW" altLang="en-US" b="1">
            <a:solidFill>
              <a:srgbClr val="002060"/>
            </a:solidFill>
          </a:endParaRPr>
        </a:p>
      </dgm:t>
    </dgm:pt>
    <dgm:pt modelId="{6D6AB5B4-FB48-4498-A4DC-DFB3AE7D7802}" type="sibTrans" cxnId="{CFE3DEE3-A167-40AF-B480-2E12BEE29DC1}">
      <dgm:prSet/>
      <dgm:spPr/>
      <dgm:t>
        <a:bodyPr/>
        <a:lstStyle/>
        <a:p>
          <a:endParaRPr lang="zh-TW" altLang="en-US" b="1">
            <a:solidFill>
              <a:srgbClr val="002060"/>
            </a:solidFill>
          </a:endParaRPr>
        </a:p>
      </dgm:t>
    </dgm:pt>
    <dgm:pt modelId="{A33FE7E6-0A39-40E1-834B-37CB6FBB1686}">
      <dgm:prSet phldrT="[文字]"/>
      <dgm:spPr/>
      <dgm:t>
        <a:bodyPr/>
        <a:lstStyle/>
        <a:p>
          <a:r>
            <a:rPr lang="zh-TW" altLang="en-US" b="1" dirty="0" smtClean="0">
              <a:solidFill>
                <a:srgbClr val="002060"/>
              </a:solidFill>
            </a:rPr>
            <a:t>生活助學金</a:t>
          </a:r>
          <a:endParaRPr lang="zh-TW" altLang="en-US" b="1" dirty="0">
            <a:solidFill>
              <a:srgbClr val="002060"/>
            </a:solidFill>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1A0F4AFD-EEC4-4FD4-AAEE-9E29AA76AF6C}" type="parTrans" cxnId="{7FC31BC9-B1D4-4C33-8FE4-C3DA3F1DCFC0}">
      <dgm:prSet/>
      <dgm:spPr/>
      <dgm:t>
        <a:bodyPr/>
        <a:lstStyle/>
        <a:p>
          <a:endParaRPr lang="zh-TW" altLang="en-US" b="1">
            <a:solidFill>
              <a:srgbClr val="002060"/>
            </a:solidFill>
          </a:endParaRPr>
        </a:p>
      </dgm:t>
    </dgm:pt>
    <dgm:pt modelId="{958E2FAE-CBE3-473C-84D1-7273CD3FB7DE}" type="sibTrans" cxnId="{7FC31BC9-B1D4-4C33-8FE4-C3DA3F1DCFC0}">
      <dgm:prSet/>
      <dgm:spPr/>
      <dgm:t>
        <a:bodyPr/>
        <a:lstStyle/>
        <a:p>
          <a:endParaRPr lang="zh-TW" altLang="en-US" b="1">
            <a:solidFill>
              <a:srgbClr val="002060"/>
            </a:solidFill>
          </a:endParaRPr>
        </a:p>
      </dgm:t>
    </dgm:pt>
    <dgm:pt modelId="{CA1EE125-E369-4E89-9D34-2ADBCD516138}">
      <dgm:prSet phldrT="[文字]"/>
      <dgm:spPr/>
      <dgm:t>
        <a:bodyPr/>
        <a:lstStyle/>
        <a:p>
          <a:r>
            <a:rPr lang="zh-TW" altLang="en-US" b="1" dirty="0" smtClean="0">
              <a:solidFill>
                <a:srgbClr val="002060"/>
              </a:solidFill>
            </a:rPr>
            <a:t>多元生理用品專項補助</a:t>
          </a:r>
          <a:endParaRPr lang="zh-TW" altLang="en-US" b="1" dirty="0">
            <a:solidFill>
              <a:srgbClr val="002060"/>
            </a:solidFill>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844A8DBF-FF24-4559-90B9-B0ED8F803BA5}" type="parTrans" cxnId="{23DEE8F5-6B08-4D7A-8BB7-BD0AF15BD16A}">
      <dgm:prSet/>
      <dgm:spPr/>
      <dgm:t>
        <a:bodyPr/>
        <a:lstStyle/>
        <a:p>
          <a:endParaRPr lang="zh-TW" altLang="en-US" b="1">
            <a:solidFill>
              <a:srgbClr val="002060"/>
            </a:solidFill>
          </a:endParaRPr>
        </a:p>
      </dgm:t>
    </dgm:pt>
    <dgm:pt modelId="{080ECACC-7273-44FB-A7E5-6CAF6C32A480}" type="sibTrans" cxnId="{23DEE8F5-6B08-4D7A-8BB7-BD0AF15BD16A}">
      <dgm:prSet/>
      <dgm:spPr/>
      <dgm:t>
        <a:bodyPr/>
        <a:lstStyle/>
        <a:p>
          <a:endParaRPr lang="zh-TW" altLang="en-US" b="1">
            <a:solidFill>
              <a:srgbClr val="002060"/>
            </a:solidFill>
          </a:endParaRPr>
        </a:p>
      </dgm:t>
    </dgm:pt>
    <dgm:pt modelId="{A73A7D36-7B3A-4409-A8EB-464DB3E86BE7}">
      <dgm:prSet phldrT="[文字]"/>
      <dgm:spPr/>
      <dgm:t>
        <a:bodyPr/>
        <a:lstStyle/>
        <a:p>
          <a:r>
            <a:rPr lang="zh-TW" altLang="en-US" b="1" dirty="0" smtClean="0">
              <a:solidFill>
                <a:srgbClr val="002060"/>
              </a:solidFill>
            </a:rPr>
            <a:t>高等教育深耕計畫就學協助機制</a:t>
          </a:r>
          <a:endParaRPr lang="zh-TW" altLang="en-US" b="1" dirty="0">
            <a:solidFill>
              <a:srgbClr val="002060"/>
            </a:solidFill>
          </a:endParaRP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3A98DDF9-7BE0-490F-A9B7-1E12ACB007AF}" type="parTrans" cxnId="{F3115465-B305-405A-AB67-0F52083049B1}">
      <dgm:prSet/>
      <dgm:spPr/>
      <dgm:t>
        <a:bodyPr/>
        <a:lstStyle/>
        <a:p>
          <a:endParaRPr lang="zh-TW" altLang="en-US" b="1">
            <a:solidFill>
              <a:srgbClr val="002060"/>
            </a:solidFill>
          </a:endParaRPr>
        </a:p>
      </dgm:t>
    </dgm:pt>
    <dgm:pt modelId="{C2CC5ACD-5AD0-439E-B7B4-8AC185A02C10}" type="sibTrans" cxnId="{F3115465-B305-405A-AB67-0F52083049B1}">
      <dgm:prSet/>
      <dgm:spPr/>
      <dgm:t>
        <a:bodyPr/>
        <a:lstStyle/>
        <a:p>
          <a:endParaRPr lang="zh-TW" altLang="en-US" b="1">
            <a:solidFill>
              <a:srgbClr val="002060"/>
            </a:solidFill>
          </a:endParaRPr>
        </a:p>
      </dgm:t>
    </dgm:pt>
    <dgm:pt modelId="{AAF1FEEC-ED49-49CC-9118-A0991B2F4FF0}">
      <dgm:prSet phldrT="[文字]"/>
      <dgm:spPr/>
      <dgm:t>
        <a:bodyPr/>
        <a:lstStyle/>
        <a:p>
          <a:r>
            <a:rPr lang="zh-TW" altLang="en-US" b="1" dirty="0" smtClean="0">
              <a:solidFill>
                <a:srgbClr val="002060"/>
              </a:solidFill>
            </a:rPr>
            <a:t>學產基金助學金</a:t>
          </a:r>
          <a:endParaRPr lang="zh-TW" altLang="en-US" b="1" dirty="0">
            <a:solidFill>
              <a:srgbClr val="002060"/>
            </a:solidFill>
          </a:endParaRP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F7A6A5EE-8647-48B9-A924-6159BDAB53F7}" type="parTrans" cxnId="{92C04E3F-C17C-4127-8301-4E79F337222B}">
      <dgm:prSet/>
      <dgm:spPr/>
      <dgm:t>
        <a:bodyPr/>
        <a:lstStyle/>
        <a:p>
          <a:endParaRPr lang="zh-TW" altLang="en-US" b="1">
            <a:solidFill>
              <a:srgbClr val="002060"/>
            </a:solidFill>
          </a:endParaRPr>
        </a:p>
      </dgm:t>
    </dgm:pt>
    <dgm:pt modelId="{2DF17963-FE8E-4D37-B533-DCD65EB702B3}" type="sibTrans" cxnId="{92C04E3F-C17C-4127-8301-4E79F337222B}">
      <dgm:prSet/>
      <dgm:spPr/>
      <dgm:t>
        <a:bodyPr/>
        <a:lstStyle/>
        <a:p>
          <a:endParaRPr lang="zh-TW" altLang="en-US" b="1">
            <a:solidFill>
              <a:srgbClr val="002060"/>
            </a:solidFill>
          </a:endParaRPr>
        </a:p>
      </dgm:t>
    </dgm:pt>
    <dgm:pt modelId="{D8629367-5FCD-4DC0-87A8-DDD99F6697E4}">
      <dgm:prSet phldrT="[文字]"/>
      <dgm:spPr/>
      <dgm:t>
        <a:bodyPr/>
        <a:lstStyle/>
        <a:p>
          <a:r>
            <a:rPr lang="zh-TW" altLang="en-US" b="1" dirty="0" smtClean="0">
              <a:solidFill>
                <a:srgbClr val="002060"/>
              </a:solidFill>
            </a:rPr>
            <a:t>本校及校外相關獎</a:t>
          </a:r>
          <a:r>
            <a:rPr lang="en-US" altLang="en-US" b="1" dirty="0" smtClean="0">
              <a:solidFill>
                <a:srgbClr val="002060"/>
              </a:solidFill>
            </a:rPr>
            <a:t>(</a:t>
          </a:r>
          <a:r>
            <a:rPr lang="zh-TW" altLang="en-US" b="1" dirty="0" smtClean="0">
              <a:solidFill>
                <a:srgbClr val="002060"/>
              </a:solidFill>
            </a:rPr>
            <a:t>助</a:t>
          </a:r>
          <a:r>
            <a:rPr lang="en-US" altLang="en-US" b="1" dirty="0" smtClean="0">
              <a:solidFill>
                <a:srgbClr val="002060"/>
              </a:solidFill>
            </a:rPr>
            <a:t>)</a:t>
          </a:r>
          <a:r>
            <a:rPr lang="zh-TW" altLang="en-US" b="1" dirty="0" smtClean="0">
              <a:solidFill>
                <a:srgbClr val="002060"/>
              </a:solidFill>
            </a:rPr>
            <a:t>學金</a:t>
          </a:r>
          <a:endParaRPr lang="zh-TW" altLang="en-US" b="1" dirty="0">
            <a:solidFill>
              <a:srgbClr val="002060"/>
            </a:solidFill>
          </a:endParaRPr>
        </a:p>
      </dgm:t>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635EF6CC-5B6B-4203-A746-8FA015DE48D2}" type="parTrans" cxnId="{BFFA771D-97A5-4932-A60A-BB8355BE6C0A}">
      <dgm:prSet/>
      <dgm:spPr/>
      <dgm:t>
        <a:bodyPr/>
        <a:lstStyle/>
        <a:p>
          <a:endParaRPr lang="zh-TW" altLang="en-US" b="1">
            <a:solidFill>
              <a:srgbClr val="002060"/>
            </a:solidFill>
          </a:endParaRPr>
        </a:p>
      </dgm:t>
    </dgm:pt>
    <dgm:pt modelId="{00273902-2D2F-41E4-94DA-96C88A7393C5}" type="sibTrans" cxnId="{BFFA771D-97A5-4932-A60A-BB8355BE6C0A}">
      <dgm:prSet/>
      <dgm:spPr/>
      <dgm:t>
        <a:bodyPr/>
        <a:lstStyle/>
        <a:p>
          <a:endParaRPr lang="zh-TW" altLang="en-US" b="1">
            <a:solidFill>
              <a:srgbClr val="002060"/>
            </a:solidFill>
          </a:endParaRPr>
        </a:p>
      </dgm:t>
    </dgm:pt>
    <dgm:pt modelId="{7BF443DC-B151-435C-B3FF-7BD163A410E0}">
      <dgm:prSet phldrT="[文字]"/>
      <dgm:spPr/>
      <dgm:t>
        <a:bodyPr/>
        <a:lstStyle/>
        <a:p>
          <a:r>
            <a:rPr lang="zh-TW" altLang="en-US" b="1" dirty="0" smtClean="0">
              <a:solidFill>
                <a:srgbClr val="002060"/>
              </a:solidFill>
            </a:rPr>
            <a:t>住宿優惠</a:t>
          </a:r>
          <a:endParaRPr lang="zh-TW" altLang="en-US" b="1" dirty="0">
            <a:solidFill>
              <a:srgbClr val="002060"/>
            </a:solidFill>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D44479A1-5729-42AC-93FC-E3331D886EA8}" type="parTrans" cxnId="{483BF53E-65B6-4512-A234-C8BB9C86FBC2}">
      <dgm:prSet/>
      <dgm:spPr/>
      <dgm:t>
        <a:bodyPr/>
        <a:lstStyle/>
        <a:p>
          <a:endParaRPr lang="zh-TW" altLang="en-US" b="1">
            <a:solidFill>
              <a:srgbClr val="002060"/>
            </a:solidFill>
          </a:endParaRPr>
        </a:p>
      </dgm:t>
    </dgm:pt>
    <dgm:pt modelId="{F11A3E75-ABF6-4556-ABDF-3D499735E450}" type="sibTrans" cxnId="{483BF53E-65B6-4512-A234-C8BB9C86FBC2}">
      <dgm:prSet/>
      <dgm:spPr/>
      <dgm:t>
        <a:bodyPr/>
        <a:lstStyle/>
        <a:p>
          <a:endParaRPr lang="zh-TW" altLang="en-US" b="1">
            <a:solidFill>
              <a:srgbClr val="002060"/>
            </a:solidFill>
          </a:endParaRPr>
        </a:p>
      </dgm:t>
    </dgm:pt>
    <dgm:pt modelId="{9FB0395B-DE2D-4C1D-A3A3-39217D0C37BA}" type="pres">
      <dgm:prSet presAssocID="{A5078D30-A7B6-4A5A-905B-E494677B22DA}" presName="composite" presStyleCnt="0">
        <dgm:presLayoutVars>
          <dgm:chMax val="1"/>
          <dgm:dir/>
          <dgm:resizeHandles val="exact"/>
        </dgm:presLayoutVars>
      </dgm:prSet>
      <dgm:spPr/>
      <dgm:t>
        <a:bodyPr/>
        <a:lstStyle/>
        <a:p>
          <a:endParaRPr lang="zh-TW" altLang="en-US"/>
        </a:p>
      </dgm:t>
    </dgm:pt>
    <dgm:pt modelId="{1E4AC6DB-8C1D-426F-9DB3-48645764D220}" type="pres">
      <dgm:prSet presAssocID="{A5078D30-A7B6-4A5A-905B-E494677B22DA}" presName="radial" presStyleCnt="0">
        <dgm:presLayoutVars>
          <dgm:animLvl val="ctr"/>
        </dgm:presLayoutVars>
      </dgm:prSet>
      <dgm:spPr/>
    </dgm:pt>
    <dgm:pt modelId="{B97369AD-8E20-4B86-8526-132F4753522C}" type="pres">
      <dgm:prSet presAssocID="{2BD9D4BD-6729-4D3C-AFF6-42A6E7629BB0}" presName="centerShape" presStyleLbl="vennNode1" presStyleIdx="0" presStyleCnt="8"/>
      <dgm:spPr/>
      <dgm:t>
        <a:bodyPr/>
        <a:lstStyle/>
        <a:p>
          <a:endParaRPr lang="zh-TW" altLang="en-US"/>
        </a:p>
      </dgm:t>
    </dgm:pt>
    <dgm:pt modelId="{2D056438-ACEC-43B6-AB93-805DBE68C62A}" type="pres">
      <dgm:prSet presAssocID="{3800B960-9C6F-4C85-8CA9-25730D2A4555}" presName="node" presStyleLbl="vennNode1" presStyleIdx="1" presStyleCnt="8">
        <dgm:presLayoutVars>
          <dgm:bulletEnabled val="1"/>
        </dgm:presLayoutVars>
      </dgm:prSet>
      <dgm:spPr/>
      <dgm:t>
        <a:bodyPr/>
        <a:lstStyle/>
        <a:p>
          <a:endParaRPr lang="zh-TW" altLang="en-US"/>
        </a:p>
      </dgm:t>
    </dgm:pt>
    <dgm:pt modelId="{E3322817-05BD-4BDD-962A-BDBD5C0A3BF6}" type="pres">
      <dgm:prSet presAssocID="{A33FE7E6-0A39-40E1-834B-37CB6FBB1686}" presName="node" presStyleLbl="vennNode1" presStyleIdx="2" presStyleCnt="8">
        <dgm:presLayoutVars>
          <dgm:bulletEnabled val="1"/>
        </dgm:presLayoutVars>
      </dgm:prSet>
      <dgm:spPr/>
      <dgm:t>
        <a:bodyPr/>
        <a:lstStyle/>
        <a:p>
          <a:endParaRPr lang="zh-TW" altLang="en-US"/>
        </a:p>
      </dgm:t>
    </dgm:pt>
    <dgm:pt modelId="{168D58A2-A32C-4D8B-9395-F78C5024B25E}" type="pres">
      <dgm:prSet presAssocID="{CA1EE125-E369-4E89-9D34-2ADBCD516138}" presName="node" presStyleLbl="vennNode1" presStyleIdx="3" presStyleCnt="8">
        <dgm:presLayoutVars>
          <dgm:bulletEnabled val="1"/>
        </dgm:presLayoutVars>
      </dgm:prSet>
      <dgm:spPr/>
      <dgm:t>
        <a:bodyPr/>
        <a:lstStyle/>
        <a:p>
          <a:endParaRPr lang="zh-TW" altLang="en-US"/>
        </a:p>
      </dgm:t>
    </dgm:pt>
    <dgm:pt modelId="{A7F70C42-47D4-4EAC-8F86-A05EFFC67207}" type="pres">
      <dgm:prSet presAssocID="{A73A7D36-7B3A-4409-A8EB-464DB3E86BE7}" presName="node" presStyleLbl="vennNode1" presStyleIdx="4" presStyleCnt="8">
        <dgm:presLayoutVars>
          <dgm:bulletEnabled val="1"/>
        </dgm:presLayoutVars>
      </dgm:prSet>
      <dgm:spPr/>
      <dgm:t>
        <a:bodyPr/>
        <a:lstStyle/>
        <a:p>
          <a:endParaRPr lang="zh-TW" altLang="en-US"/>
        </a:p>
      </dgm:t>
    </dgm:pt>
    <dgm:pt modelId="{149AC08D-C92C-4C54-B5E1-54EF3F009B57}" type="pres">
      <dgm:prSet presAssocID="{AAF1FEEC-ED49-49CC-9118-A0991B2F4FF0}" presName="node" presStyleLbl="vennNode1" presStyleIdx="5" presStyleCnt="8">
        <dgm:presLayoutVars>
          <dgm:bulletEnabled val="1"/>
        </dgm:presLayoutVars>
      </dgm:prSet>
      <dgm:spPr/>
      <dgm:t>
        <a:bodyPr/>
        <a:lstStyle/>
        <a:p>
          <a:endParaRPr lang="zh-TW" altLang="en-US"/>
        </a:p>
      </dgm:t>
    </dgm:pt>
    <dgm:pt modelId="{97853A93-598C-4ED1-B3EC-516982BFE0FC}" type="pres">
      <dgm:prSet presAssocID="{D8629367-5FCD-4DC0-87A8-DDD99F6697E4}" presName="node" presStyleLbl="vennNode1" presStyleIdx="6" presStyleCnt="8">
        <dgm:presLayoutVars>
          <dgm:bulletEnabled val="1"/>
        </dgm:presLayoutVars>
      </dgm:prSet>
      <dgm:spPr/>
      <dgm:t>
        <a:bodyPr/>
        <a:lstStyle/>
        <a:p>
          <a:endParaRPr lang="zh-TW" altLang="en-US"/>
        </a:p>
      </dgm:t>
    </dgm:pt>
    <dgm:pt modelId="{0CEEFE7B-4566-47B5-A347-FC260C1F128C}" type="pres">
      <dgm:prSet presAssocID="{7BF443DC-B151-435C-B3FF-7BD163A410E0}" presName="node" presStyleLbl="vennNode1" presStyleIdx="7" presStyleCnt="8">
        <dgm:presLayoutVars>
          <dgm:bulletEnabled val="1"/>
        </dgm:presLayoutVars>
      </dgm:prSet>
      <dgm:spPr/>
      <dgm:t>
        <a:bodyPr/>
        <a:lstStyle/>
        <a:p>
          <a:endParaRPr lang="zh-TW" altLang="en-US"/>
        </a:p>
      </dgm:t>
    </dgm:pt>
  </dgm:ptLst>
  <dgm:cxnLst>
    <dgm:cxn modelId="{23DEE8F5-6B08-4D7A-8BB7-BD0AF15BD16A}" srcId="{2BD9D4BD-6729-4D3C-AFF6-42A6E7629BB0}" destId="{CA1EE125-E369-4E89-9D34-2ADBCD516138}" srcOrd="2" destOrd="0" parTransId="{844A8DBF-FF24-4559-90B9-B0ED8F803BA5}" sibTransId="{080ECACC-7273-44FB-A7E5-6CAF6C32A480}"/>
    <dgm:cxn modelId="{E31258A1-8A01-4ED8-A5F0-CCCAB30EC124}" type="presOf" srcId="{D8629367-5FCD-4DC0-87A8-DDD99F6697E4}" destId="{97853A93-598C-4ED1-B3EC-516982BFE0FC}" srcOrd="0" destOrd="0" presId="urn:microsoft.com/office/officeart/2005/8/layout/radial3"/>
    <dgm:cxn modelId="{FAC8C9BC-A961-486D-82B6-9D2E52FB9B83}" type="presOf" srcId="{2BD9D4BD-6729-4D3C-AFF6-42A6E7629BB0}" destId="{B97369AD-8E20-4B86-8526-132F4753522C}" srcOrd="0" destOrd="0" presId="urn:microsoft.com/office/officeart/2005/8/layout/radial3"/>
    <dgm:cxn modelId="{35C573D7-A118-47F8-905B-8E06CB128D4B}" type="presOf" srcId="{CA1EE125-E369-4E89-9D34-2ADBCD516138}" destId="{168D58A2-A32C-4D8B-9395-F78C5024B25E}" srcOrd="0" destOrd="0" presId="urn:microsoft.com/office/officeart/2005/8/layout/radial3"/>
    <dgm:cxn modelId="{483BF53E-65B6-4512-A234-C8BB9C86FBC2}" srcId="{2BD9D4BD-6729-4D3C-AFF6-42A6E7629BB0}" destId="{7BF443DC-B151-435C-B3FF-7BD163A410E0}" srcOrd="6" destOrd="0" parTransId="{D44479A1-5729-42AC-93FC-E3331D886EA8}" sibTransId="{F11A3E75-ABF6-4556-ABDF-3D499735E450}"/>
    <dgm:cxn modelId="{7246832D-BED5-400D-BD55-D0BAE48FD65B}" type="presOf" srcId="{7BF443DC-B151-435C-B3FF-7BD163A410E0}" destId="{0CEEFE7B-4566-47B5-A347-FC260C1F128C}" srcOrd="0" destOrd="0" presId="urn:microsoft.com/office/officeart/2005/8/layout/radial3"/>
    <dgm:cxn modelId="{9A89E958-EC7F-4A86-9CED-FBD3979647AA}" type="presOf" srcId="{3800B960-9C6F-4C85-8CA9-25730D2A4555}" destId="{2D056438-ACEC-43B6-AB93-805DBE68C62A}" srcOrd="0" destOrd="0" presId="urn:microsoft.com/office/officeart/2005/8/layout/radial3"/>
    <dgm:cxn modelId="{10302112-09FF-4C62-AB77-14C8D5DA9F5F}" type="presOf" srcId="{A73A7D36-7B3A-4409-A8EB-464DB3E86BE7}" destId="{A7F70C42-47D4-4EAC-8F86-A05EFFC67207}" srcOrd="0" destOrd="0" presId="urn:microsoft.com/office/officeart/2005/8/layout/radial3"/>
    <dgm:cxn modelId="{66A9BC3D-638F-43E9-AC7B-6CD4890B5CC6}" type="presOf" srcId="{A33FE7E6-0A39-40E1-834B-37CB6FBB1686}" destId="{E3322817-05BD-4BDD-962A-BDBD5C0A3BF6}" srcOrd="0" destOrd="0" presId="urn:microsoft.com/office/officeart/2005/8/layout/radial3"/>
    <dgm:cxn modelId="{92C04E3F-C17C-4127-8301-4E79F337222B}" srcId="{2BD9D4BD-6729-4D3C-AFF6-42A6E7629BB0}" destId="{AAF1FEEC-ED49-49CC-9118-A0991B2F4FF0}" srcOrd="4" destOrd="0" parTransId="{F7A6A5EE-8647-48B9-A924-6159BDAB53F7}" sibTransId="{2DF17963-FE8E-4D37-B533-DCD65EB702B3}"/>
    <dgm:cxn modelId="{CFE3DEE3-A167-40AF-B480-2E12BEE29DC1}" srcId="{2BD9D4BD-6729-4D3C-AFF6-42A6E7629BB0}" destId="{3800B960-9C6F-4C85-8CA9-25730D2A4555}" srcOrd="0" destOrd="0" parTransId="{8E7AE117-CAAB-4731-A5A9-D0548B1F7AC6}" sibTransId="{6D6AB5B4-FB48-4498-A4DC-DFB3AE7D7802}"/>
    <dgm:cxn modelId="{9F4921D2-9983-471C-910D-C8A803C93FB4}" type="presOf" srcId="{AAF1FEEC-ED49-49CC-9118-A0991B2F4FF0}" destId="{149AC08D-C92C-4C54-B5E1-54EF3F009B57}" srcOrd="0" destOrd="0" presId="urn:microsoft.com/office/officeart/2005/8/layout/radial3"/>
    <dgm:cxn modelId="{F3115465-B305-405A-AB67-0F52083049B1}" srcId="{2BD9D4BD-6729-4D3C-AFF6-42A6E7629BB0}" destId="{A73A7D36-7B3A-4409-A8EB-464DB3E86BE7}" srcOrd="3" destOrd="0" parTransId="{3A98DDF9-7BE0-490F-A9B7-1E12ACB007AF}" sibTransId="{C2CC5ACD-5AD0-439E-B7B4-8AC185A02C10}"/>
    <dgm:cxn modelId="{BFFA771D-97A5-4932-A60A-BB8355BE6C0A}" srcId="{2BD9D4BD-6729-4D3C-AFF6-42A6E7629BB0}" destId="{D8629367-5FCD-4DC0-87A8-DDD99F6697E4}" srcOrd="5" destOrd="0" parTransId="{635EF6CC-5B6B-4203-A746-8FA015DE48D2}" sibTransId="{00273902-2D2F-41E4-94DA-96C88A7393C5}"/>
    <dgm:cxn modelId="{7802B8EF-FBCA-4EDB-A8D2-17951099556E}" type="presOf" srcId="{A5078D30-A7B6-4A5A-905B-E494677B22DA}" destId="{9FB0395B-DE2D-4C1D-A3A3-39217D0C37BA}" srcOrd="0" destOrd="0" presId="urn:microsoft.com/office/officeart/2005/8/layout/radial3"/>
    <dgm:cxn modelId="{D5F52EA5-C458-4CB5-BAA3-8433F68A7727}" srcId="{A5078D30-A7B6-4A5A-905B-E494677B22DA}" destId="{2BD9D4BD-6729-4D3C-AFF6-42A6E7629BB0}" srcOrd="0" destOrd="0" parTransId="{AD62C51D-D148-4D95-B91A-590B487185C6}" sibTransId="{C073B056-611C-4657-B6BA-2D55CFD79321}"/>
    <dgm:cxn modelId="{7FC31BC9-B1D4-4C33-8FE4-C3DA3F1DCFC0}" srcId="{2BD9D4BD-6729-4D3C-AFF6-42A6E7629BB0}" destId="{A33FE7E6-0A39-40E1-834B-37CB6FBB1686}" srcOrd="1" destOrd="0" parTransId="{1A0F4AFD-EEC4-4FD4-AAEE-9E29AA76AF6C}" sibTransId="{958E2FAE-CBE3-473C-84D1-7273CD3FB7DE}"/>
    <dgm:cxn modelId="{CA0464E3-EF60-4ECA-9C9D-A3A14C434617}" type="presParOf" srcId="{9FB0395B-DE2D-4C1D-A3A3-39217D0C37BA}" destId="{1E4AC6DB-8C1D-426F-9DB3-48645764D220}" srcOrd="0" destOrd="0" presId="urn:microsoft.com/office/officeart/2005/8/layout/radial3"/>
    <dgm:cxn modelId="{ACA7CD2C-BF1E-4EC5-AB4A-54FA0C584838}" type="presParOf" srcId="{1E4AC6DB-8C1D-426F-9DB3-48645764D220}" destId="{B97369AD-8E20-4B86-8526-132F4753522C}" srcOrd="0" destOrd="0" presId="urn:microsoft.com/office/officeart/2005/8/layout/radial3"/>
    <dgm:cxn modelId="{9890A30C-6EE9-48F3-9E9F-7CF6639B574B}" type="presParOf" srcId="{1E4AC6DB-8C1D-426F-9DB3-48645764D220}" destId="{2D056438-ACEC-43B6-AB93-805DBE68C62A}" srcOrd="1" destOrd="0" presId="urn:microsoft.com/office/officeart/2005/8/layout/radial3"/>
    <dgm:cxn modelId="{3E91E2DC-3595-48B3-A55A-1F872B016219}" type="presParOf" srcId="{1E4AC6DB-8C1D-426F-9DB3-48645764D220}" destId="{E3322817-05BD-4BDD-962A-BDBD5C0A3BF6}" srcOrd="2" destOrd="0" presId="urn:microsoft.com/office/officeart/2005/8/layout/radial3"/>
    <dgm:cxn modelId="{36826CAE-0AD5-436E-AC49-7195BA31D81D}" type="presParOf" srcId="{1E4AC6DB-8C1D-426F-9DB3-48645764D220}" destId="{168D58A2-A32C-4D8B-9395-F78C5024B25E}" srcOrd="3" destOrd="0" presId="urn:microsoft.com/office/officeart/2005/8/layout/radial3"/>
    <dgm:cxn modelId="{9492A805-E7ED-4893-9415-AE47D6F3CF66}" type="presParOf" srcId="{1E4AC6DB-8C1D-426F-9DB3-48645764D220}" destId="{A7F70C42-47D4-4EAC-8F86-A05EFFC67207}" srcOrd="4" destOrd="0" presId="urn:microsoft.com/office/officeart/2005/8/layout/radial3"/>
    <dgm:cxn modelId="{688BAAA9-953D-4D93-B8E5-81F84548AEDD}" type="presParOf" srcId="{1E4AC6DB-8C1D-426F-9DB3-48645764D220}" destId="{149AC08D-C92C-4C54-B5E1-54EF3F009B57}" srcOrd="5" destOrd="0" presId="urn:microsoft.com/office/officeart/2005/8/layout/radial3"/>
    <dgm:cxn modelId="{1330DDDB-EA90-4916-911E-EEC800FE7E29}" type="presParOf" srcId="{1E4AC6DB-8C1D-426F-9DB3-48645764D220}" destId="{97853A93-598C-4ED1-B3EC-516982BFE0FC}" srcOrd="6" destOrd="0" presId="urn:microsoft.com/office/officeart/2005/8/layout/radial3"/>
    <dgm:cxn modelId="{0CC57301-125F-4E8B-8037-E412CA61EEE2}" type="presParOf" srcId="{1E4AC6DB-8C1D-426F-9DB3-48645764D220}" destId="{0CEEFE7B-4566-47B5-A347-FC260C1F128C}" srcOrd="7"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549284-8589-4EAE-B4FA-712E651E2CD4}">
      <dsp:nvSpPr>
        <dsp:cNvPr id="0" name=""/>
        <dsp:cNvSpPr/>
      </dsp:nvSpPr>
      <dsp:spPr>
        <a:xfrm>
          <a:off x="674535" y="300639"/>
          <a:ext cx="2395345" cy="2395345"/>
        </a:xfrm>
        <a:prstGeom prst="blockArc">
          <a:avLst>
            <a:gd name="adj1" fmla="val 13114286"/>
            <a:gd name="adj2" fmla="val 16200000"/>
            <a:gd name="adj3" fmla="val 388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EFCA284-7E8F-486B-A3C7-A5DD02DFEF16}">
      <dsp:nvSpPr>
        <dsp:cNvPr id="0" name=""/>
        <dsp:cNvSpPr/>
      </dsp:nvSpPr>
      <dsp:spPr>
        <a:xfrm>
          <a:off x="674535" y="300639"/>
          <a:ext cx="2395345" cy="2395345"/>
        </a:xfrm>
        <a:prstGeom prst="blockArc">
          <a:avLst>
            <a:gd name="adj1" fmla="val 10028571"/>
            <a:gd name="adj2" fmla="val 13114286"/>
            <a:gd name="adj3" fmla="val 388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25FCAE-D529-4CE8-BAEA-CA76FB07C509}">
      <dsp:nvSpPr>
        <dsp:cNvPr id="0" name=""/>
        <dsp:cNvSpPr/>
      </dsp:nvSpPr>
      <dsp:spPr>
        <a:xfrm>
          <a:off x="674535" y="300639"/>
          <a:ext cx="2395345" cy="2395345"/>
        </a:xfrm>
        <a:prstGeom prst="blockArc">
          <a:avLst>
            <a:gd name="adj1" fmla="val 6942857"/>
            <a:gd name="adj2" fmla="val 10028571"/>
            <a:gd name="adj3" fmla="val 388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EC2EC7-592E-4A24-8E3E-309363735F36}">
      <dsp:nvSpPr>
        <dsp:cNvPr id="0" name=""/>
        <dsp:cNvSpPr/>
      </dsp:nvSpPr>
      <dsp:spPr>
        <a:xfrm>
          <a:off x="674535" y="300639"/>
          <a:ext cx="2395345" cy="2395345"/>
        </a:xfrm>
        <a:prstGeom prst="blockArc">
          <a:avLst>
            <a:gd name="adj1" fmla="val 3857143"/>
            <a:gd name="adj2" fmla="val 6942857"/>
            <a:gd name="adj3" fmla="val 388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005FEF-040F-4119-B7A3-B56B87903B0D}">
      <dsp:nvSpPr>
        <dsp:cNvPr id="0" name=""/>
        <dsp:cNvSpPr/>
      </dsp:nvSpPr>
      <dsp:spPr>
        <a:xfrm>
          <a:off x="674535" y="300639"/>
          <a:ext cx="2395345" cy="2395345"/>
        </a:xfrm>
        <a:prstGeom prst="blockArc">
          <a:avLst>
            <a:gd name="adj1" fmla="val 771429"/>
            <a:gd name="adj2" fmla="val 3857143"/>
            <a:gd name="adj3" fmla="val 388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87F5050-B864-4BFE-B430-31DE29C39AD8}">
      <dsp:nvSpPr>
        <dsp:cNvPr id="0" name=""/>
        <dsp:cNvSpPr/>
      </dsp:nvSpPr>
      <dsp:spPr>
        <a:xfrm>
          <a:off x="674535" y="300639"/>
          <a:ext cx="2395345" cy="2395345"/>
        </a:xfrm>
        <a:prstGeom prst="blockArc">
          <a:avLst>
            <a:gd name="adj1" fmla="val 19285714"/>
            <a:gd name="adj2" fmla="val 771429"/>
            <a:gd name="adj3" fmla="val 388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9B29901-EA98-4B25-9766-63C17E4A206B}">
      <dsp:nvSpPr>
        <dsp:cNvPr id="0" name=""/>
        <dsp:cNvSpPr/>
      </dsp:nvSpPr>
      <dsp:spPr>
        <a:xfrm>
          <a:off x="674535" y="300639"/>
          <a:ext cx="2395345" cy="2395345"/>
        </a:xfrm>
        <a:prstGeom prst="blockArc">
          <a:avLst>
            <a:gd name="adj1" fmla="val 16200000"/>
            <a:gd name="adj2" fmla="val 19285714"/>
            <a:gd name="adj3" fmla="val 3882"/>
          </a:avLst>
        </a:prstGeom>
        <a:solidFill>
          <a:schemeClr val="accent1">
            <a:tint val="60000"/>
            <a:hueOff val="0"/>
            <a:satOff val="0"/>
            <a:lumOff val="0"/>
            <a:alphaOff val="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dsp:spPr>
      <dsp:style>
        <a:lnRef idx="0">
          <a:scrgbClr r="0" g="0" b="0"/>
        </a:lnRef>
        <a:fillRef idx="1">
          <a:scrgbClr r="0" g="0" b="0"/>
        </a:fillRef>
        <a:effectRef idx="0">
          <a:scrgbClr r="0" g="0" b="0"/>
        </a:effectRef>
        <a:fontRef idx="minor">
          <a:schemeClr val="lt1"/>
        </a:fontRef>
      </dsp:style>
    </dsp:sp>
    <dsp:sp modelId="{031C4BB7-884F-4794-80D4-162AD78EFA1F}">
      <dsp:nvSpPr>
        <dsp:cNvPr id="0" name=""/>
        <dsp:cNvSpPr/>
      </dsp:nvSpPr>
      <dsp:spPr>
        <a:xfrm>
          <a:off x="1411012" y="1037116"/>
          <a:ext cx="922391" cy="922391"/>
        </a:xfrm>
        <a:prstGeom prst="ellipse">
          <a:avLst/>
        </a:prstGeom>
        <a:solidFill>
          <a:schemeClr val="accent1">
            <a:hueOff val="0"/>
            <a:satOff val="0"/>
            <a:lumOff val="0"/>
            <a:alphaOff val="0"/>
          </a:schemeClr>
        </a:solidFill>
        <a:ln w="25400" cap="flat" cmpd="sng" algn="ctr">
          <a:solidFill>
            <a:schemeClr val="accent5">
              <a:lumMod val="40000"/>
              <a:lumOff val="6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zh-TW" altLang="en-US" sz="1200" b="1" kern="1200" dirty="0" smtClean="0">
              <a:solidFill>
                <a:schemeClr val="accent3">
                  <a:lumMod val="20000"/>
                  <a:lumOff val="80000"/>
                </a:schemeClr>
              </a:solidFill>
            </a:rPr>
            <a:t>不利處境助學措施</a:t>
          </a:r>
          <a:endParaRPr lang="zh-TW" altLang="en-US" sz="1200" b="1" kern="1200" dirty="0">
            <a:solidFill>
              <a:schemeClr val="accent3">
                <a:lumMod val="20000"/>
                <a:lumOff val="80000"/>
              </a:schemeClr>
            </a:solidFill>
          </a:endParaRPr>
        </a:p>
      </dsp:txBody>
      <dsp:txXfrm>
        <a:off x="1546093" y="1172197"/>
        <a:ext cx="652229" cy="652229"/>
      </dsp:txXfrm>
    </dsp:sp>
    <dsp:sp modelId="{2B661D92-5856-4D8E-AB06-5DE9D1A3DCF9}">
      <dsp:nvSpPr>
        <dsp:cNvPr id="0" name=""/>
        <dsp:cNvSpPr/>
      </dsp:nvSpPr>
      <dsp:spPr>
        <a:xfrm>
          <a:off x="1473591" y="-20531"/>
          <a:ext cx="797233" cy="688830"/>
        </a:xfrm>
        <a:prstGeom prst="ellipse">
          <a:avLst/>
        </a:prstGeom>
        <a:solidFill>
          <a:schemeClr val="accent1">
            <a:hueOff val="0"/>
            <a:satOff val="0"/>
            <a:lumOff val="0"/>
            <a:alphaOff val="0"/>
          </a:schemeClr>
        </a:solidFill>
        <a:ln w="1905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zh-TW" altLang="en-US" sz="1050" kern="1200" dirty="0" smtClean="0"/>
            <a:t>助學金</a:t>
          </a:r>
          <a:endParaRPr lang="zh-TW" altLang="en-US" sz="1050" kern="1200" dirty="0"/>
        </a:p>
      </dsp:txBody>
      <dsp:txXfrm>
        <a:off x="1590343" y="80346"/>
        <a:ext cx="563729" cy="487076"/>
      </dsp:txXfrm>
    </dsp:sp>
    <dsp:sp modelId="{C563064E-95A6-46DE-819A-5FF67E2B7DA3}">
      <dsp:nvSpPr>
        <dsp:cNvPr id="0" name=""/>
        <dsp:cNvSpPr/>
      </dsp:nvSpPr>
      <dsp:spPr>
        <a:xfrm>
          <a:off x="2391796" y="421652"/>
          <a:ext cx="797233" cy="688830"/>
        </a:xfrm>
        <a:prstGeom prst="ellipse">
          <a:avLst/>
        </a:prstGeom>
        <a:solidFill>
          <a:schemeClr val="accent1">
            <a:hueOff val="0"/>
            <a:satOff val="0"/>
            <a:lumOff val="0"/>
            <a:alphaOff val="0"/>
          </a:schemeClr>
        </a:solidFill>
        <a:ln w="1905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zh-TW" altLang="en-US" sz="1050" kern="1200" dirty="0" smtClean="0"/>
            <a:t>生活助學金</a:t>
          </a:r>
          <a:endParaRPr lang="zh-TW" altLang="en-US" sz="1050" kern="1200" dirty="0"/>
        </a:p>
      </dsp:txBody>
      <dsp:txXfrm>
        <a:off x="2508548" y="522529"/>
        <a:ext cx="563729" cy="487076"/>
      </dsp:txXfrm>
    </dsp:sp>
    <dsp:sp modelId="{CD25FD95-A457-49AB-A6B8-262E0A0A52E2}">
      <dsp:nvSpPr>
        <dsp:cNvPr id="0" name=""/>
        <dsp:cNvSpPr/>
      </dsp:nvSpPr>
      <dsp:spPr>
        <a:xfrm>
          <a:off x="2618574" y="1415231"/>
          <a:ext cx="797233" cy="688830"/>
        </a:xfrm>
        <a:prstGeom prst="ellipse">
          <a:avLst/>
        </a:prstGeom>
        <a:solidFill>
          <a:schemeClr val="accent1">
            <a:hueOff val="0"/>
            <a:satOff val="0"/>
            <a:lumOff val="0"/>
            <a:alphaOff val="0"/>
          </a:schemeClr>
        </a:solidFill>
        <a:ln w="1905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zh-TW" altLang="en-US" sz="1000" kern="1200" dirty="0" smtClean="0"/>
            <a:t>多元生理用品專項補助</a:t>
          </a:r>
          <a:endParaRPr lang="zh-TW" altLang="en-US" sz="1000" kern="1200" dirty="0"/>
        </a:p>
      </dsp:txBody>
      <dsp:txXfrm>
        <a:off x="2735326" y="1516108"/>
        <a:ext cx="563729" cy="487076"/>
      </dsp:txXfrm>
    </dsp:sp>
    <dsp:sp modelId="{068153AC-7EE9-4CB2-A7D3-361DA8938859}">
      <dsp:nvSpPr>
        <dsp:cNvPr id="0" name=""/>
        <dsp:cNvSpPr/>
      </dsp:nvSpPr>
      <dsp:spPr>
        <a:xfrm>
          <a:off x="1983156" y="2212020"/>
          <a:ext cx="797233" cy="688830"/>
        </a:xfrm>
        <a:prstGeom prst="ellipse">
          <a:avLst/>
        </a:prstGeom>
        <a:solidFill>
          <a:schemeClr val="accent1">
            <a:hueOff val="0"/>
            <a:satOff val="0"/>
            <a:lumOff val="0"/>
            <a:alphaOff val="0"/>
          </a:schemeClr>
        </a:solidFill>
        <a:ln w="1905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zh-TW" altLang="en-US" sz="800" kern="1200" dirty="0" smtClean="0"/>
            <a:t>高島教育深耕計畫就學協助機制</a:t>
          </a:r>
          <a:endParaRPr lang="zh-TW" altLang="en-US" sz="800" kern="1200" dirty="0"/>
        </a:p>
      </dsp:txBody>
      <dsp:txXfrm>
        <a:off x="2099908" y="2312897"/>
        <a:ext cx="563729" cy="487076"/>
      </dsp:txXfrm>
    </dsp:sp>
    <dsp:sp modelId="{074FED32-BF1D-43B4-9DE3-4379F472109D}">
      <dsp:nvSpPr>
        <dsp:cNvPr id="0" name=""/>
        <dsp:cNvSpPr/>
      </dsp:nvSpPr>
      <dsp:spPr>
        <a:xfrm>
          <a:off x="964026" y="2212020"/>
          <a:ext cx="797233" cy="688830"/>
        </a:xfrm>
        <a:prstGeom prst="ellipse">
          <a:avLst/>
        </a:prstGeom>
        <a:solidFill>
          <a:schemeClr val="accent1">
            <a:hueOff val="0"/>
            <a:satOff val="0"/>
            <a:lumOff val="0"/>
            <a:alphaOff val="0"/>
          </a:schemeClr>
        </a:solidFill>
        <a:ln w="1905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zh-TW" altLang="en-US" sz="1000" kern="1200" dirty="0" smtClean="0"/>
            <a:t>學產基金助學金</a:t>
          </a:r>
          <a:endParaRPr lang="zh-TW" altLang="en-US" sz="1000" kern="1200" dirty="0"/>
        </a:p>
      </dsp:txBody>
      <dsp:txXfrm>
        <a:off x="1080778" y="2312897"/>
        <a:ext cx="563729" cy="487076"/>
      </dsp:txXfrm>
    </dsp:sp>
    <dsp:sp modelId="{D2825BD1-E56E-4879-A0E0-9379F0DAF3E9}">
      <dsp:nvSpPr>
        <dsp:cNvPr id="0" name=""/>
        <dsp:cNvSpPr/>
      </dsp:nvSpPr>
      <dsp:spPr>
        <a:xfrm>
          <a:off x="328608" y="1415231"/>
          <a:ext cx="797233" cy="688830"/>
        </a:xfrm>
        <a:prstGeom prst="ellipse">
          <a:avLst/>
        </a:prstGeom>
        <a:solidFill>
          <a:schemeClr val="accent1">
            <a:hueOff val="0"/>
            <a:satOff val="0"/>
            <a:lumOff val="0"/>
            <a:alphaOff val="0"/>
          </a:schemeClr>
        </a:solidFill>
        <a:ln w="1905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zh-TW" altLang="en-US" sz="1000" kern="1200" dirty="0" smtClean="0"/>
            <a:t>校內外各項獎助學金</a:t>
          </a:r>
          <a:endParaRPr lang="zh-TW" altLang="en-US" sz="1000" kern="1200" dirty="0"/>
        </a:p>
      </dsp:txBody>
      <dsp:txXfrm>
        <a:off x="445360" y="1516108"/>
        <a:ext cx="563729" cy="487076"/>
      </dsp:txXfrm>
    </dsp:sp>
    <dsp:sp modelId="{A62D0618-AC1E-48EE-ABD8-010B8E75C3CB}">
      <dsp:nvSpPr>
        <dsp:cNvPr id="0" name=""/>
        <dsp:cNvSpPr/>
      </dsp:nvSpPr>
      <dsp:spPr>
        <a:xfrm>
          <a:off x="555386" y="421652"/>
          <a:ext cx="797233" cy="688830"/>
        </a:xfrm>
        <a:prstGeom prst="ellipse">
          <a:avLst/>
        </a:prstGeom>
        <a:solidFill>
          <a:schemeClr val="accent1">
            <a:hueOff val="0"/>
            <a:satOff val="0"/>
            <a:lumOff val="0"/>
            <a:alphaOff val="0"/>
          </a:schemeClr>
        </a:solidFill>
        <a:ln w="1905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66725">
            <a:lnSpc>
              <a:spcPct val="90000"/>
            </a:lnSpc>
            <a:spcBef>
              <a:spcPct val="0"/>
            </a:spcBef>
            <a:spcAft>
              <a:spcPct val="35000"/>
            </a:spcAft>
          </a:pPr>
          <a:r>
            <a:rPr lang="zh-TW" altLang="en-US" sz="1050" kern="1200" dirty="0" smtClean="0"/>
            <a:t>住宿優惠</a:t>
          </a:r>
          <a:endParaRPr lang="zh-TW" altLang="en-US" sz="1050" kern="1200" dirty="0"/>
        </a:p>
      </dsp:txBody>
      <dsp:txXfrm>
        <a:off x="672138" y="522529"/>
        <a:ext cx="563729" cy="4870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75B920-5CD1-4804-B7C4-819A646A97E4}">
      <dsp:nvSpPr>
        <dsp:cNvPr id="0" name=""/>
        <dsp:cNvSpPr/>
      </dsp:nvSpPr>
      <dsp:spPr>
        <a:xfrm rot="5400000">
          <a:off x="4415079" y="-2451729"/>
          <a:ext cx="1772962" cy="6678730"/>
        </a:xfrm>
        <a:prstGeom prst="round2SameRect">
          <a:avLst/>
        </a:prstGeom>
        <a:solidFill>
          <a:srgbClr val="CFE7FF">
            <a:alpha val="90000"/>
          </a:srgbClr>
        </a:solidFill>
        <a:ln w="12700" cap="rnd" cmpd="sng" algn="ctr">
          <a:solidFill>
            <a:srgbClr val="D1D8FD">
              <a:alpha val="90000"/>
            </a:s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zh-TW" altLang="en-US" sz="1200" b="0" kern="1200" dirty="0" smtClean="0"/>
            <a:t>依據大專校院助學措施，本方案與一般學雜費減免</a:t>
          </a:r>
          <a:r>
            <a:rPr lang="en-US" altLang="zh-TW" sz="1200" b="0" kern="1200" dirty="0" smtClean="0"/>
            <a:t>(</a:t>
          </a:r>
          <a:r>
            <a:rPr lang="zh-TW" altLang="en-US" sz="1200" b="0" kern="1200" dirty="0" smtClean="0"/>
            <a:t>如低收、中低收、身障、特境、原住民等身分</a:t>
          </a:r>
          <a:r>
            <a:rPr lang="en-US" altLang="zh-TW" sz="1200" b="0" kern="1200" dirty="0" smtClean="0"/>
            <a:t>)</a:t>
          </a:r>
          <a:r>
            <a:rPr lang="zh-TW" altLang="en-US" sz="1200" b="0" kern="1200" dirty="0" smtClean="0"/>
            <a:t>、其他部會補助，因皆屬同為政府補助，僅能擇一申請。</a:t>
          </a:r>
          <a:endParaRPr lang="zh-TW" altLang="en-US" sz="1200" b="0" kern="1200" dirty="0"/>
        </a:p>
        <a:p>
          <a:pPr marL="114300" lvl="1" indent="-114300" algn="l" defTabSz="533400">
            <a:lnSpc>
              <a:spcPct val="90000"/>
            </a:lnSpc>
            <a:spcBef>
              <a:spcPct val="0"/>
            </a:spcBef>
            <a:spcAft>
              <a:spcPct val="15000"/>
            </a:spcAft>
            <a:buChar char="••"/>
          </a:pPr>
          <a:r>
            <a:rPr lang="zh-TW" altLang="en-US" sz="1200" b="0" kern="1200" dirty="0" smtClean="0"/>
            <a:t>本校學雜費系統原則上每位本國生學雜費將自動待入行政院減免</a:t>
          </a:r>
          <a:r>
            <a:rPr lang="en-US" altLang="zh-TW" sz="1200" b="0" kern="1200" dirty="0" smtClean="0"/>
            <a:t>(</a:t>
          </a:r>
          <a:r>
            <a:rPr lang="zh-TW" altLang="en-US" sz="1200" b="0" kern="1200" dirty="0" smtClean="0"/>
            <a:t>日間部學士班每學期學雜費定額減免</a:t>
          </a:r>
          <a:r>
            <a:rPr lang="en-US" altLang="zh-TW" sz="1200" b="0" kern="1200" dirty="0" smtClean="0"/>
            <a:t>1.75</a:t>
          </a:r>
          <a:r>
            <a:rPr lang="zh-TW" altLang="en-US" sz="1200" b="0" kern="1200" dirty="0" smtClean="0"/>
            <a:t>萬元、進修部學士班學分費</a:t>
          </a:r>
          <a:r>
            <a:rPr lang="en-US" altLang="zh-TW" sz="1200" b="0" kern="1200" dirty="0" smtClean="0"/>
            <a:t>50%</a:t>
          </a:r>
          <a:r>
            <a:rPr lang="zh-TW" altLang="en-US" sz="1200" b="0" kern="1200" dirty="0" smtClean="0"/>
            <a:t>補助</a:t>
          </a:r>
          <a:r>
            <a:rPr lang="en-US" altLang="zh-TW" sz="1200" b="0" kern="1200" dirty="0" smtClean="0"/>
            <a:t>)</a:t>
          </a:r>
          <a:r>
            <a:rPr lang="zh-TW" altLang="en-US" sz="1200" b="0" kern="1200" dirty="0" smtClean="0"/>
            <a:t>。</a:t>
          </a:r>
          <a:endParaRPr lang="zh-TW" altLang="en-US" sz="1200" b="0" kern="1200" dirty="0"/>
        </a:p>
        <a:p>
          <a:pPr marL="114300" lvl="1" indent="-114300" algn="l" defTabSz="533400">
            <a:lnSpc>
              <a:spcPct val="90000"/>
            </a:lnSpc>
            <a:spcBef>
              <a:spcPct val="0"/>
            </a:spcBef>
            <a:spcAft>
              <a:spcPct val="15000"/>
            </a:spcAft>
            <a:buChar char="••"/>
          </a:pPr>
          <a:r>
            <a:rPr lang="zh-TW" altLang="en-US" sz="1200" b="0" kern="1200" dirty="0" smtClean="0"/>
            <a:t>若您已於同學程辦理過任一減免，請主動於學雜費系統「取消行政院減免申請」，並繳交全額學雜費；若後續送審經教育部查核未符合減免資格</a:t>
          </a:r>
          <a:r>
            <a:rPr lang="zh-TW" altLang="en-US" sz="1200" b="0" kern="1200" dirty="0" smtClean="0"/>
            <a:t>，須</a:t>
          </a:r>
          <a:r>
            <a:rPr lang="zh-TW" altLang="en-US" sz="1200" b="0" kern="1200" dirty="0" smtClean="0"/>
            <a:t>於期限內補繳應繳差額，始得完成註冊。</a:t>
          </a:r>
          <a:endParaRPr lang="zh-TW" altLang="en-US" sz="1200" b="0" kern="1200" dirty="0"/>
        </a:p>
      </dsp:txBody>
      <dsp:txXfrm rot="-5400000">
        <a:off x="1962196" y="87703"/>
        <a:ext cx="6592181" cy="1599864"/>
      </dsp:txXfrm>
    </dsp:sp>
    <dsp:sp modelId="{1CDC4AA6-4BB6-4F18-B65F-26EB814B368F}">
      <dsp:nvSpPr>
        <dsp:cNvPr id="0" name=""/>
        <dsp:cNvSpPr/>
      </dsp:nvSpPr>
      <dsp:spPr>
        <a:xfrm>
          <a:off x="876369" y="492561"/>
          <a:ext cx="1260288" cy="745492"/>
        </a:xfrm>
        <a:prstGeom prst="roundRect">
          <a:avLst/>
        </a:prstGeom>
        <a:gradFill rotWithShape="0">
          <a:gsLst>
            <a:gs pos="0">
              <a:srgbClr val="D1D8FD"/>
            </a:gs>
            <a:gs pos="88000">
              <a:srgbClr val="D3DEFB"/>
            </a:gs>
          </a:gsLst>
          <a:lin ang="5400000" scaled="0"/>
        </a:gradFill>
        <a:ln>
          <a:noFill/>
        </a:ln>
        <a:effectLst>
          <a:softEdge rad="0"/>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zh-TW" altLang="en-US" sz="1200" b="1" kern="1200" dirty="0" smtClean="0"/>
            <a:t>行政院定額減免</a:t>
          </a:r>
          <a:r>
            <a:rPr lang="en-US" altLang="zh-TW" sz="1200" b="1" kern="1200" dirty="0" smtClean="0"/>
            <a:t>(</a:t>
          </a:r>
          <a:r>
            <a:rPr lang="zh-TW" altLang="en-US" sz="1200" b="1" kern="1200" dirty="0" smtClean="0"/>
            <a:t>拉近方案</a:t>
          </a:r>
          <a:r>
            <a:rPr lang="en-US" altLang="zh-TW" sz="1200" b="1" kern="1200" dirty="0" smtClean="0"/>
            <a:t>)</a:t>
          </a:r>
          <a:endParaRPr lang="zh-TW" altLang="en-US" sz="1200" b="1" kern="1200" dirty="0"/>
        </a:p>
      </dsp:txBody>
      <dsp:txXfrm>
        <a:off x="912761" y="528953"/>
        <a:ext cx="1187504" cy="672708"/>
      </dsp:txXfrm>
    </dsp:sp>
    <dsp:sp modelId="{7D266ED2-3654-4F49-BD84-809581044070}">
      <dsp:nvSpPr>
        <dsp:cNvPr id="0" name=""/>
        <dsp:cNvSpPr/>
      </dsp:nvSpPr>
      <dsp:spPr>
        <a:xfrm rot="5400000">
          <a:off x="4829067" y="-1018332"/>
          <a:ext cx="945340" cy="6679084"/>
        </a:xfrm>
        <a:prstGeom prst="round2SameRect">
          <a:avLst/>
        </a:prstGeom>
        <a:solidFill>
          <a:schemeClr val="accent3">
            <a:tint val="40000"/>
            <a:alpha val="90000"/>
            <a:hueOff val="0"/>
            <a:satOff val="0"/>
            <a:lumOff val="0"/>
            <a:alphaOff val="0"/>
          </a:schemeClr>
        </a:solidFill>
        <a:ln w="12700" cap="rnd"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zh-TW" altLang="en-US" sz="1200" b="0" kern="1200" dirty="0" smtClean="0"/>
            <a:t>約每學期期末周，辦理次學期減免。如因年度換發新證明未能於申辦期程取得證明者，請於新學期開學後第一周內補申辦。</a:t>
          </a:r>
          <a:endParaRPr lang="zh-TW" altLang="en-US" sz="1200" b="0" kern="1200" dirty="0"/>
        </a:p>
        <a:p>
          <a:pPr marL="114300" lvl="1" indent="-114300" algn="l" defTabSz="533400">
            <a:lnSpc>
              <a:spcPct val="90000"/>
            </a:lnSpc>
            <a:spcBef>
              <a:spcPct val="0"/>
            </a:spcBef>
            <a:spcAft>
              <a:spcPct val="15000"/>
            </a:spcAft>
            <a:buChar char="••"/>
          </a:pPr>
          <a:r>
            <a:rPr lang="zh-TW" altLang="en-US" sz="1200" b="0" kern="1200" dirty="0" smtClean="0"/>
            <a:t>請至新一代學雜費系統變更減免身分，相關說明請詳見</a:t>
          </a:r>
          <a:r>
            <a:rPr lang="zh-TW" altLang="en-US" sz="1200" b="0" kern="1200" dirty="0" smtClean="0">
              <a:hlinkClick xmlns:r="http://schemas.openxmlformats.org/officeDocument/2006/relationships" r:id="" action="ppaction://hlinksldjump"/>
            </a:rPr>
            <a:t>減免流程</a:t>
          </a:r>
          <a:r>
            <a:rPr lang="zh-TW" altLang="en-US" sz="1200" b="0" kern="1200" dirty="0" smtClean="0"/>
            <a:t>及</a:t>
          </a:r>
          <a:r>
            <a:rPr lang="zh-TW" altLang="en-US" sz="1200" b="0" kern="1200" dirty="0" smtClean="0">
              <a:hlinkClick xmlns:r="http://schemas.openxmlformats.org/officeDocument/2006/relationships" r:id="" action="ppaction://hlinksldjump"/>
            </a:rPr>
            <a:t>減免身分</a:t>
          </a:r>
          <a:r>
            <a:rPr lang="zh-TW" altLang="en-US" sz="1200" b="0" kern="1200" dirty="0" smtClean="0"/>
            <a:t>。</a:t>
          </a:r>
          <a:endParaRPr lang="zh-TW" altLang="en-US" sz="1200" b="0" kern="1200" dirty="0"/>
        </a:p>
      </dsp:txBody>
      <dsp:txXfrm rot="-5400000">
        <a:off x="1962195" y="1894688"/>
        <a:ext cx="6632936" cy="853044"/>
      </dsp:txXfrm>
    </dsp:sp>
    <dsp:sp modelId="{4A6ACFE2-4F8D-4C6F-B6E0-F416205C7E8B}">
      <dsp:nvSpPr>
        <dsp:cNvPr id="0" name=""/>
        <dsp:cNvSpPr/>
      </dsp:nvSpPr>
      <dsp:spPr>
        <a:xfrm flipH="1">
          <a:off x="814046" y="1942276"/>
          <a:ext cx="1260653" cy="745101"/>
        </a:xfrm>
        <a:prstGeom prst="roundRect">
          <a:avLst/>
        </a:prstGeom>
        <a:gradFill rotWithShape="0">
          <a:gsLst>
            <a:gs pos="0">
              <a:schemeClr val="accent3">
                <a:hueOff val="0"/>
                <a:satOff val="0"/>
                <a:lumOff val="0"/>
                <a:alphaOff val="0"/>
                <a:tint val="65000"/>
                <a:lumMod val="110000"/>
              </a:schemeClr>
            </a:gs>
            <a:gs pos="90000">
              <a:schemeClr val="accent3">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zh-TW" altLang="en-US" sz="1200" b="1" kern="1200" dirty="0" smtClean="0"/>
            <a:t>一般學雜費減免</a:t>
          </a:r>
          <a:endParaRPr lang="zh-TW" altLang="en-US" sz="1200" b="1" kern="1200" dirty="0"/>
        </a:p>
      </dsp:txBody>
      <dsp:txXfrm>
        <a:off x="850419" y="1978649"/>
        <a:ext cx="1187907" cy="672355"/>
      </dsp:txXfrm>
    </dsp:sp>
    <dsp:sp modelId="{54AE53BD-49F9-4953-BD7F-0CD95FDEEFF7}">
      <dsp:nvSpPr>
        <dsp:cNvPr id="0" name=""/>
        <dsp:cNvSpPr/>
      </dsp:nvSpPr>
      <dsp:spPr>
        <a:xfrm rot="5400000">
          <a:off x="4743247" y="98930"/>
          <a:ext cx="1116317" cy="6679084"/>
        </a:xfrm>
        <a:prstGeom prst="round2SameRect">
          <a:avLst/>
        </a:prstGeom>
        <a:solidFill>
          <a:schemeClr val="accent4">
            <a:tint val="40000"/>
            <a:alpha val="90000"/>
            <a:hueOff val="0"/>
            <a:satOff val="0"/>
            <a:lumOff val="0"/>
            <a:alphaOff val="0"/>
          </a:schemeClr>
        </a:solidFill>
        <a:ln w="12700" cap="rnd"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33400">
            <a:lnSpc>
              <a:spcPct val="90000"/>
            </a:lnSpc>
            <a:spcBef>
              <a:spcPct val="0"/>
            </a:spcBef>
            <a:spcAft>
              <a:spcPct val="15000"/>
            </a:spcAft>
            <a:buChar char="••"/>
          </a:pPr>
          <a:r>
            <a:rPr lang="zh-TW" altLang="en-US" sz="1200" b="0" kern="1200" dirty="0" smtClean="0"/>
            <a:t>若您欲申請人事行政總處公教子女教育補助、</a:t>
          </a:r>
          <a:r>
            <a:rPr lang="zh-TW" altLang="zh-TW" sz="1200" b="0" kern="1200" dirty="0" smtClean="0"/>
            <a:t>退輔會</a:t>
          </a:r>
          <a:r>
            <a:rPr lang="zh-TW" altLang="en-US" sz="1200" b="0" kern="1200" dirty="0" smtClean="0"/>
            <a:t>、</a:t>
          </a:r>
          <a:r>
            <a:rPr lang="en-US" altLang="zh-TW" sz="1200" b="0" kern="1200" dirty="0" smtClean="0"/>
            <a:t>ROTC</a:t>
          </a:r>
          <a:r>
            <a:rPr lang="zh-TW" altLang="en-US" sz="1200" b="0" kern="1200" dirty="0" smtClean="0"/>
            <a:t>學雜費補助等優於定額減免之其他部會補助，請務必自行申請全額繳費單</a:t>
          </a:r>
          <a:r>
            <a:rPr lang="en-US" altLang="zh-TW" sz="1200" b="0" kern="1200" dirty="0" smtClean="0"/>
            <a:t>(</a:t>
          </a:r>
          <a:r>
            <a:rPr lang="zh-TW" altLang="en-US" sz="1200" b="0" kern="1200" dirty="0" smtClean="0"/>
            <a:t>每位本國生原則上會自動帶入行政院減免，故請自行進</a:t>
          </a:r>
          <a:r>
            <a:rPr lang="zh-TW" altLang="en-US" sz="1200" b="1" kern="1200" dirty="0" smtClean="0">
              <a:solidFill>
                <a:schemeClr val="accent4">
                  <a:lumMod val="75000"/>
                </a:schemeClr>
              </a:solidFill>
            </a:rPr>
            <a:t>新一代系統「取消行政院減免申請」</a:t>
          </a:r>
          <a:r>
            <a:rPr lang="en-US" altLang="zh-TW" sz="1200" b="0" kern="1200" dirty="0" smtClean="0"/>
            <a:t>)</a:t>
          </a:r>
          <a:r>
            <a:rPr lang="zh-TW" altLang="en-US" sz="1200" b="0" kern="1200" dirty="0" smtClean="0"/>
            <a:t>，並待</a:t>
          </a:r>
          <a:r>
            <a:rPr lang="en-US" altLang="zh-TW" sz="1200" b="0" kern="1200" dirty="0" smtClean="0"/>
            <a:t>3</a:t>
          </a:r>
          <a:r>
            <a:rPr lang="zh-TW" altLang="en-US" sz="1200" b="0" kern="1200" dirty="0" smtClean="0"/>
            <a:t>個工作日後，再進系統列印全額繳費單並繳費，以利您領取其他部會補助，避免後續追繳。</a:t>
          </a:r>
          <a:endParaRPr lang="zh-TW" altLang="en-US" sz="1200" b="0" kern="1200" dirty="0"/>
        </a:p>
      </dsp:txBody>
      <dsp:txXfrm rot="-5400000">
        <a:off x="1961864" y="2934807"/>
        <a:ext cx="6624590" cy="1007329"/>
      </dsp:txXfrm>
    </dsp:sp>
    <dsp:sp modelId="{0C4066FC-FB4E-4E95-835A-B4B951047B48}">
      <dsp:nvSpPr>
        <dsp:cNvPr id="0" name=""/>
        <dsp:cNvSpPr/>
      </dsp:nvSpPr>
      <dsp:spPr>
        <a:xfrm>
          <a:off x="834270" y="3073484"/>
          <a:ext cx="1260653" cy="745101"/>
        </a:xfrm>
        <a:prstGeom prst="roundRect">
          <a:avLst/>
        </a:prstGeom>
        <a:gradFill rotWithShape="0">
          <a:gsLst>
            <a:gs pos="0">
              <a:schemeClr val="accent4">
                <a:hueOff val="0"/>
                <a:satOff val="0"/>
                <a:lumOff val="0"/>
                <a:alphaOff val="0"/>
                <a:tint val="65000"/>
                <a:lumMod val="110000"/>
              </a:schemeClr>
            </a:gs>
            <a:gs pos="80000">
              <a:schemeClr val="accent4">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5720" tIns="22860" rIns="45720" bIns="22860" numCol="1" spcCol="1270" anchor="ctr" anchorCtr="0">
          <a:noAutofit/>
        </a:bodyPr>
        <a:lstStyle/>
        <a:p>
          <a:pPr lvl="0" algn="ctr" defTabSz="533400">
            <a:lnSpc>
              <a:spcPct val="90000"/>
            </a:lnSpc>
            <a:spcBef>
              <a:spcPct val="0"/>
            </a:spcBef>
            <a:spcAft>
              <a:spcPct val="35000"/>
            </a:spcAft>
          </a:pPr>
          <a:r>
            <a:rPr lang="zh-TW" altLang="en-US" sz="1200" b="1" kern="1200" dirty="0" smtClean="0"/>
            <a:t>改申請其他部會補助流程</a:t>
          </a:r>
          <a:endParaRPr lang="zh-TW" altLang="en-US" sz="1200" b="1" kern="1200" dirty="0"/>
        </a:p>
      </dsp:txBody>
      <dsp:txXfrm>
        <a:off x="870643" y="3109857"/>
        <a:ext cx="1187907" cy="6723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369AD-8E20-4B86-8526-132F4753522C}">
      <dsp:nvSpPr>
        <dsp:cNvPr id="0" name=""/>
        <dsp:cNvSpPr/>
      </dsp:nvSpPr>
      <dsp:spPr>
        <a:xfrm>
          <a:off x="2497214" y="1223482"/>
          <a:ext cx="2926450" cy="2926450"/>
        </a:xfrm>
        <a:prstGeom prst="ellipse">
          <a:avLst/>
        </a:prstGeom>
        <a:solidFill>
          <a:schemeClr val="accent1">
            <a:alpha val="50000"/>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zh-TW" altLang="en-US" sz="3300" b="1" kern="1200" dirty="0" smtClean="0">
              <a:solidFill>
                <a:srgbClr val="002060"/>
              </a:solidFill>
            </a:rPr>
            <a:t>不利處境學生協助措施</a:t>
          </a:r>
          <a:endParaRPr lang="zh-TW" altLang="en-US" sz="3300" b="1" kern="1200" dirty="0">
            <a:solidFill>
              <a:srgbClr val="002060"/>
            </a:solidFill>
          </a:endParaRPr>
        </a:p>
      </dsp:txBody>
      <dsp:txXfrm>
        <a:off x="2925783" y="1652051"/>
        <a:ext cx="2069312" cy="2069312"/>
      </dsp:txXfrm>
    </dsp:sp>
    <dsp:sp modelId="{2D056438-ACEC-43B6-AB93-805DBE68C62A}">
      <dsp:nvSpPr>
        <dsp:cNvPr id="0" name=""/>
        <dsp:cNvSpPr/>
      </dsp:nvSpPr>
      <dsp:spPr>
        <a:xfrm>
          <a:off x="3228827" y="48227"/>
          <a:ext cx="1463225" cy="1463225"/>
        </a:xfrm>
        <a:prstGeom prst="ellipse">
          <a:avLst/>
        </a:prstGeom>
        <a:solidFill>
          <a:schemeClr val="accent1">
            <a:alpha val="50000"/>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b="1" kern="1200" dirty="0" smtClean="0">
              <a:solidFill>
                <a:srgbClr val="002060"/>
              </a:solidFill>
            </a:rPr>
            <a:t>助學金</a:t>
          </a:r>
          <a:endParaRPr lang="en-US" altLang="zh-TW" sz="1500" b="1" kern="1200" dirty="0" smtClean="0">
            <a:solidFill>
              <a:srgbClr val="002060"/>
            </a:solidFill>
          </a:endParaRPr>
        </a:p>
      </dsp:txBody>
      <dsp:txXfrm>
        <a:off x="3443111" y="262511"/>
        <a:ext cx="1034657" cy="1034657"/>
      </dsp:txXfrm>
    </dsp:sp>
    <dsp:sp modelId="{E3322817-05BD-4BDD-962A-BDBD5C0A3BF6}">
      <dsp:nvSpPr>
        <dsp:cNvPr id="0" name=""/>
        <dsp:cNvSpPr/>
      </dsp:nvSpPr>
      <dsp:spPr>
        <a:xfrm>
          <a:off x="4719676" y="766182"/>
          <a:ext cx="1463225" cy="1463225"/>
        </a:xfrm>
        <a:prstGeom prst="ellipse">
          <a:avLst/>
        </a:prstGeom>
        <a:solidFill>
          <a:schemeClr val="accent1">
            <a:alpha val="50000"/>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b="1" kern="1200" dirty="0" smtClean="0">
              <a:solidFill>
                <a:srgbClr val="002060"/>
              </a:solidFill>
            </a:rPr>
            <a:t>生活助學金</a:t>
          </a:r>
          <a:endParaRPr lang="zh-TW" altLang="en-US" sz="1500" b="1" kern="1200" dirty="0">
            <a:solidFill>
              <a:srgbClr val="002060"/>
            </a:solidFill>
          </a:endParaRPr>
        </a:p>
      </dsp:txBody>
      <dsp:txXfrm>
        <a:off x="4933960" y="980466"/>
        <a:ext cx="1034657" cy="1034657"/>
      </dsp:txXfrm>
    </dsp:sp>
    <dsp:sp modelId="{168D58A2-A32C-4D8B-9395-F78C5024B25E}">
      <dsp:nvSpPr>
        <dsp:cNvPr id="0" name=""/>
        <dsp:cNvSpPr/>
      </dsp:nvSpPr>
      <dsp:spPr>
        <a:xfrm>
          <a:off x="5087885" y="2379413"/>
          <a:ext cx="1463225" cy="1463225"/>
        </a:xfrm>
        <a:prstGeom prst="ellipse">
          <a:avLst/>
        </a:prstGeom>
        <a:solidFill>
          <a:schemeClr val="accent1">
            <a:alpha val="50000"/>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b="1" kern="1200" dirty="0" smtClean="0">
              <a:solidFill>
                <a:srgbClr val="002060"/>
              </a:solidFill>
            </a:rPr>
            <a:t>多元生理用品專項補助</a:t>
          </a:r>
          <a:endParaRPr lang="zh-TW" altLang="en-US" sz="1500" b="1" kern="1200" dirty="0">
            <a:solidFill>
              <a:srgbClr val="002060"/>
            </a:solidFill>
          </a:endParaRPr>
        </a:p>
      </dsp:txBody>
      <dsp:txXfrm>
        <a:off x="5302169" y="2593697"/>
        <a:ext cx="1034657" cy="1034657"/>
      </dsp:txXfrm>
    </dsp:sp>
    <dsp:sp modelId="{A7F70C42-47D4-4EAC-8F86-A05EFFC67207}">
      <dsp:nvSpPr>
        <dsp:cNvPr id="0" name=""/>
        <dsp:cNvSpPr/>
      </dsp:nvSpPr>
      <dsp:spPr>
        <a:xfrm>
          <a:off x="4056186" y="3673123"/>
          <a:ext cx="1463225" cy="1463225"/>
        </a:xfrm>
        <a:prstGeom prst="ellipse">
          <a:avLst/>
        </a:prstGeom>
        <a:solidFill>
          <a:schemeClr val="accent1">
            <a:alpha val="50000"/>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b="1" kern="1200" dirty="0" smtClean="0">
              <a:solidFill>
                <a:srgbClr val="002060"/>
              </a:solidFill>
            </a:rPr>
            <a:t>高等教育深耕計畫就學協助機制</a:t>
          </a:r>
          <a:endParaRPr lang="zh-TW" altLang="en-US" sz="1500" b="1" kern="1200" dirty="0">
            <a:solidFill>
              <a:srgbClr val="002060"/>
            </a:solidFill>
          </a:endParaRPr>
        </a:p>
      </dsp:txBody>
      <dsp:txXfrm>
        <a:off x="4270470" y="3887407"/>
        <a:ext cx="1034657" cy="1034657"/>
      </dsp:txXfrm>
    </dsp:sp>
    <dsp:sp modelId="{149AC08D-C92C-4C54-B5E1-54EF3F009B57}">
      <dsp:nvSpPr>
        <dsp:cNvPr id="0" name=""/>
        <dsp:cNvSpPr/>
      </dsp:nvSpPr>
      <dsp:spPr>
        <a:xfrm>
          <a:off x="2401468" y="3673123"/>
          <a:ext cx="1463225" cy="1463225"/>
        </a:xfrm>
        <a:prstGeom prst="ellipse">
          <a:avLst/>
        </a:prstGeom>
        <a:solidFill>
          <a:schemeClr val="accent1">
            <a:alpha val="50000"/>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b="1" kern="1200" dirty="0" smtClean="0">
              <a:solidFill>
                <a:srgbClr val="002060"/>
              </a:solidFill>
            </a:rPr>
            <a:t>學產基金助學金</a:t>
          </a:r>
          <a:endParaRPr lang="zh-TW" altLang="en-US" sz="1500" b="1" kern="1200" dirty="0">
            <a:solidFill>
              <a:srgbClr val="002060"/>
            </a:solidFill>
          </a:endParaRPr>
        </a:p>
      </dsp:txBody>
      <dsp:txXfrm>
        <a:off x="2615752" y="3887407"/>
        <a:ext cx="1034657" cy="1034657"/>
      </dsp:txXfrm>
    </dsp:sp>
    <dsp:sp modelId="{97853A93-598C-4ED1-B3EC-516982BFE0FC}">
      <dsp:nvSpPr>
        <dsp:cNvPr id="0" name=""/>
        <dsp:cNvSpPr/>
      </dsp:nvSpPr>
      <dsp:spPr>
        <a:xfrm>
          <a:off x="1369769" y="2379413"/>
          <a:ext cx="1463225" cy="1463225"/>
        </a:xfrm>
        <a:prstGeom prst="ellipse">
          <a:avLst/>
        </a:prstGeom>
        <a:solidFill>
          <a:schemeClr val="accent1">
            <a:alpha val="50000"/>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b="1" kern="1200" dirty="0" smtClean="0">
              <a:solidFill>
                <a:srgbClr val="002060"/>
              </a:solidFill>
            </a:rPr>
            <a:t>本校及校外相關獎</a:t>
          </a:r>
          <a:r>
            <a:rPr lang="en-US" altLang="en-US" sz="1500" b="1" kern="1200" dirty="0" smtClean="0">
              <a:solidFill>
                <a:srgbClr val="002060"/>
              </a:solidFill>
            </a:rPr>
            <a:t>(</a:t>
          </a:r>
          <a:r>
            <a:rPr lang="zh-TW" altLang="en-US" sz="1500" b="1" kern="1200" dirty="0" smtClean="0">
              <a:solidFill>
                <a:srgbClr val="002060"/>
              </a:solidFill>
            </a:rPr>
            <a:t>助</a:t>
          </a:r>
          <a:r>
            <a:rPr lang="en-US" altLang="en-US" sz="1500" b="1" kern="1200" dirty="0" smtClean="0">
              <a:solidFill>
                <a:srgbClr val="002060"/>
              </a:solidFill>
            </a:rPr>
            <a:t>)</a:t>
          </a:r>
          <a:r>
            <a:rPr lang="zh-TW" altLang="en-US" sz="1500" b="1" kern="1200" dirty="0" smtClean="0">
              <a:solidFill>
                <a:srgbClr val="002060"/>
              </a:solidFill>
            </a:rPr>
            <a:t>學金</a:t>
          </a:r>
          <a:endParaRPr lang="zh-TW" altLang="en-US" sz="1500" b="1" kern="1200" dirty="0">
            <a:solidFill>
              <a:srgbClr val="002060"/>
            </a:solidFill>
          </a:endParaRPr>
        </a:p>
      </dsp:txBody>
      <dsp:txXfrm>
        <a:off x="1584053" y="2593697"/>
        <a:ext cx="1034657" cy="1034657"/>
      </dsp:txXfrm>
    </dsp:sp>
    <dsp:sp modelId="{0CEEFE7B-4566-47B5-A347-FC260C1F128C}">
      <dsp:nvSpPr>
        <dsp:cNvPr id="0" name=""/>
        <dsp:cNvSpPr/>
      </dsp:nvSpPr>
      <dsp:spPr>
        <a:xfrm>
          <a:off x="1737978" y="766182"/>
          <a:ext cx="1463225" cy="1463225"/>
        </a:xfrm>
        <a:prstGeom prst="ellipse">
          <a:avLst/>
        </a:prstGeom>
        <a:solidFill>
          <a:schemeClr val="accent1">
            <a:alpha val="50000"/>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b="1" kern="1200" dirty="0" smtClean="0">
              <a:solidFill>
                <a:srgbClr val="002060"/>
              </a:solidFill>
            </a:rPr>
            <a:t>住宿優惠</a:t>
          </a:r>
          <a:endParaRPr lang="zh-TW" altLang="en-US" sz="1500" b="1" kern="1200" dirty="0">
            <a:solidFill>
              <a:srgbClr val="002060"/>
            </a:solidFill>
          </a:endParaRPr>
        </a:p>
      </dsp:txBody>
      <dsp:txXfrm>
        <a:off x="1952262" y="980466"/>
        <a:ext cx="1034657" cy="1034657"/>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12358853-92DA-4AB6-9B3B-3D65B6980EED}" type="datetimeFigureOut">
              <a:rPr lang="zh-TW" altLang="en-US" smtClean="0"/>
              <a:t>2026/9/9</a:t>
            </a:fld>
            <a:endParaRPr lang="zh-TW" altLang="en-US"/>
          </a:p>
        </p:txBody>
      </p:sp>
      <p:sp>
        <p:nvSpPr>
          <p:cNvPr id="4" name="頁尾版面配置區 3"/>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4310C86A-39E4-4617-B1E8-46639282DB86}" type="slidenum">
              <a:rPr lang="zh-TW" altLang="en-US" smtClean="0"/>
              <a:t>‹#›</a:t>
            </a:fld>
            <a:endParaRPr lang="zh-TW" altLang="en-US"/>
          </a:p>
        </p:txBody>
      </p:sp>
    </p:spTree>
    <p:extLst>
      <p:ext uri="{BB962C8B-B14F-4D97-AF65-F5344CB8AC3E}">
        <p14:creationId xmlns:p14="http://schemas.microsoft.com/office/powerpoint/2010/main" val="326668370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4D01071C-9266-4C76-BE22-35CFDBBD06BB}" type="datetimeFigureOut">
              <a:rPr lang="zh-TW" altLang="en-US" smtClean="0"/>
              <a:t>2026/9/9</a:t>
            </a:fld>
            <a:endParaRPr lang="zh-TW" altLang="en-US"/>
          </a:p>
        </p:txBody>
      </p:sp>
      <p:sp>
        <p:nvSpPr>
          <p:cNvPr id="4" name="投影片圖像版面配置區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5D38B48A-9483-4736-9D42-6A57F0631CE1}" type="slidenum">
              <a:rPr lang="zh-TW" altLang="en-US" smtClean="0"/>
              <a:t>‹#›</a:t>
            </a:fld>
            <a:endParaRPr lang="zh-TW" altLang="en-US"/>
          </a:p>
        </p:txBody>
      </p:sp>
    </p:spTree>
    <p:extLst>
      <p:ext uri="{BB962C8B-B14F-4D97-AF65-F5344CB8AC3E}">
        <p14:creationId xmlns:p14="http://schemas.microsoft.com/office/powerpoint/2010/main" val="215193530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921817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490441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1631793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541306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208970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374830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4132362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163148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741247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735758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3623261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Tree>
    <p:extLst>
      <p:ext uri="{BB962C8B-B14F-4D97-AF65-F5344CB8AC3E}">
        <p14:creationId xmlns:p14="http://schemas.microsoft.com/office/powerpoint/2010/main" val="2893221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2"/>
      </p:bgRef>
    </p:bg>
    <p:spTree>
      <p:nvGrpSpPr>
        <p:cNvPr id="1" name=""/>
        <p:cNvGrpSpPr/>
        <p:nvPr/>
      </p:nvGrpSpPr>
      <p:grpSpPr>
        <a:xfrm>
          <a:off x="0" y="0"/>
          <a:ext cx="0" cy="0"/>
          <a:chOff x="0" y="0"/>
          <a:chExt cx="0" cy="0"/>
        </a:xfrm>
      </p:grpSpPr>
      <p:sp>
        <p:nvSpPr>
          <p:cNvPr id="7" name="矩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標題 7"/>
          <p:cNvSpPr>
            <a:spLocks noGrp="1"/>
          </p:cNvSpPr>
          <p:nvPr>
            <p:ph type="ctrTitle"/>
          </p:nvPr>
        </p:nvSpPr>
        <p:spPr>
          <a:xfrm>
            <a:off x="2362200" y="4038600"/>
            <a:ext cx="6477000" cy="1828800"/>
          </a:xfrm>
        </p:spPr>
        <p:txBody>
          <a:bodyPr anchor="b"/>
          <a:lstStyle>
            <a:lvl1pPr>
              <a:defRPr cap="all" baseline="0"/>
            </a:lvl1pPr>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BA0FF8FB-9407-478D-9B9D-E45DA1786F65}" type="datetime1">
              <a:rPr lang="zh-TW" altLang="en-US" smtClean="0"/>
              <a:t>2026/9/9</a:t>
            </a:fld>
            <a:endParaRPr lang="zh-TW" altLang="en-US"/>
          </a:p>
        </p:txBody>
      </p:sp>
      <p:sp>
        <p:nvSpPr>
          <p:cNvPr id="17" name="頁尾版面配置區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zh-TW" altLang="en-US"/>
          </a:p>
        </p:txBody>
      </p:sp>
      <p:sp>
        <p:nvSpPr>
          <p:cNvPr id="29" name="投影片編號版面配置區 28"/>
          <p:cNvSpPr>
            <a:spLocks noGrp="1"/>
          </p:cNvSpPr>
          <p:nvPr>
            <p:ph type="sldNum" sz="quarter" idx="12"/>
          </p:nvPr>
        </p:nvSpPr>
        <p:spPr>
          <a:xfrm>
            <a:off x="8001000" y="228600"/>
            <a:ext cx="838200" cy="381000"/>
          </a:xfrm>
        </p:spPr>
        <p:txBody>
          <a:bodyPr/>
          <a:lstStyle>
            <a:lvl1pPr>
              <a:defRPr>
                <a:solidFill>
                  <a:schemeClr val="tx2"/>
                </a:solidFill>
              </a:defRPr>
            </a:lvl1pPr>
          </a:lstStyle>
          <a:p>
            <a:fld id="{66B69547-9146-4D27-991F-B1791BB1DF3C}" type="slidenum">
              <a:rPr lang="zh-TW" altLang="en-US" smtClean="0"/>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12648" y="228600"/>
            <a:ext cx="8153400" cy="990600"/>
          </a:xfrm>
        </p:spPr>
        <p:txBody>
          <a:bodyPr/>
          <a:lstStyle/>
          <a:p>
            <a:r>
              <a:rPr kumimoji="0" lang="zh-TW" altLang="en-US" smtClean="0"/>
              <a:t>按一下以編輯母片標題樣式</a:t>
            </a:r>
            <a:endParaRPr kumimoji="0" lang="en-US"/>
          </a:p>
        </p:txBody>
      </p:sp>
      <p:sp>
        <p:nvSpPr>
          <p:cNvPr id="4" name="日期版面配置區 3"/>
          <p:cNvSpPr>
            <a:spLocks noGrp="1"/>
          </p:cNvSpPr>
          <p:nvPr>
            <p:ph type="dt" sz="half" idx="10"/>
          </p:nvPr>
        </p:nvSpPr>
        <p:spPr/>
        <p:txBody>
          <a:bodyPr/>
          <a:lstStyle/>
          <a:p>
            <a:fld id="{64F96A38-3D93-41DC-AF8C-E47D011A966D}" type="datetime1">
              <a:rPr lang="zh-TW" altLang="en-US" smtClean="0"/>
              <a:t>2026/9/9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lvl1pPr>
              <a:defRPr>
                <a:solidFill>
                  <a:srgbClr val="FFFFFF"/>
                </a:solidFill>
              </a:defRPr>
            </a:lvl1pPr>
          </a:lstStyle>
          <a:p>
            <a:fld id="{66B69547-9146-4D27-991F-B1791BB1DF3C}" type="slidenum">
              <a:rPr lang="zh-TW" altLang="en-US" smtClean="0"/>
              <a:t>‹#›</a:t>
            </a:fld>
            <a:endParaRPr lang="zh-TW" altLang="en-US"/>
          </a:p>
        </p:txBody>
      </p:sp>
      <p:sp>
        <p:nvSpPr>
          <p:cNvPr id="8" name="內容版面配置區 7"/>
          <p:cNvSpPr>
            <a:spLocks noGrp="1"/>
          </p:cNvSpPr>
          <p:nvPr>
            <p:ph sz="quarter" idx="1"/>
          </p:nvPr>
        </p:nvSpPr>
        <p:spPr>
          <a:xfrm>
            <a:off x="612648" y="1600200"/>
            <a:ext cx="8153400" cy="44958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3">
        <a:schemeClr val="bg1"/>
      </p:bgRef>
    </p:bg>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7" name="矩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zh-TW" altLang="en-US" smtClean="0"/>
              <a:t>按一下以編輯母片標題樣式</a:t>
            </a:r>
            <a:endParaRPr kumimoji="0" lang="en-US"/>
          </a:p>
        </p:txBody>
      </p:sp>
      <p:sp>
        <p:nvSpPr>
          <p:cNvPr id="12" name="日期版面配置區 11"/>
          <p:cNvSpPr>
            <a:spLocks noGrp="1"/>
          </p:cNvSpPr>
          <p:nvPr>
            <p:ph type="dt" sz="half" idx="10"/>
          </p:nvPr>
        </p:nvSpPr>
        <p:spPr/>
        <p:txBody>
          <a:bodyPr/>
          <a:lstStyle/>
          <a:p>
            <a:fld id="{7B110932-560C-48AC-829A-0CB13B68F8D4}" type="datetime1">
              <a:rPr lang="zh-TW" altLang="en-US" smtClean="0"/>
              <a:t>2026/9/9</a:t>
            </a:fld>
            <a:endParaRPr lang="zh-TW" altLang="en-US"/>
          </a:p>
        </p:txBody>
      </p:sp>
      <p:sp>
        <p:nvSpPr>
          <p:cNvPr id="13" name="投影片編號版面配置區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6B69547-9146-4D27-991F-B1791BB1DF3C}" type="slidenum">
              <a:rPr lang="zh-TW" altLang="en-US" smtClean="0"/>
              <a:t>‹#›</a:t>
            </a:fld>
            <a:endParaRPr lang="zh-TW" altLang="en-US"/>
          </a:p>
        </p:txBody>
      </p:sp>
      <p:sp>
        <p:nvSpPr>
          <p:cNvPr id="14" name="頁尾版面配置區 13"/>
          <p:cNvSpPr>
            <a:spLocks noGrp="1"/>
          </p:cNvSpPr>
          <p:nvPr>
            <p:ph type="ftr" sz="quarter" idx="12"/>
          </p:nvPr>
        </p:nvSpPr>
        <p:spPr/>
        <p:txBody>
          <a:bodyPr/>
          <a:lstStyle/>
          <a:p>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9" name="內容版面配置區 8"/>
          <p:cNvSpPr>
            <a:spLocks noGrp="1"/>
          </p:cNvSpPr>
          <p:nvPr>
            <p:ph sz="quarter" idx="1"/>
          </p:nvPr>
        </p:nvSpPr>
        <p:spPr>
          <a:xfrm>
            <a:off x="609600"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844901"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8" name="日期版面配置區 7"/>
          <p:cNvSpPr>
            <a:spLocks noGrp="1"/>
          </p:cNvSpPr>
          <p:nvPr>
            <p:ph type="dt" sz="half" idx="15"/>
          </p:nvPr>
        </p:nvSpPr>
        <p:spPr/>
        <p:txBody>
          <a:bodyPr rtlCol="0"/>
          <a:lstStyle/>
          <a:p>
            <a:fld id="{B53D56DC-251A-444C-9576-1C0A208144EF}" type="datetime1">
              <a:rPr lang="zh-TW" altLang="en-US" smtClean="0"/>
              <a:t>2026/9/9</a:t>
            </a:fld>
            <a:endParaRPr lang="zh-TW" altLang="en-US"/>
          </a:p>
        </p:txBody>
      </p:sp>
      <p:sp>
        <p:nvSpPr>
          <p:cNvPr id="10" name="投影片編號版面配置區 9"/>
          <p:cNvSpPr>
            <a:spLocks noGrp="1"/>
          </p:cNvSpPr>
          <p:nvPr>
            <p:ph type="sldNum" sz="quarter" idx="16"/>
          </p:nvPr>
        </p:nvSpPr>
        <p:spPr/>
        <p:txBody>
          <a:bodyPr rtlCol="0"/>
          <a:lstStyle/>
          <a:p>
            <a:fld id="{66B69547-9146-4D27-991F-B1791BB1DF3C}" type="slidenum">
              <a:rPr lang="zh-TW" altLang="en-US" smtClean="0"/>
              <a:t>‹#›</a:t>
            </a:fld>
            <a:endParaRPr lang="zh-TW" altLang="en-US"/>
          </a:p>
        </p:txBody>
      </p:sp>
      <p:sp>
        <p:nvSpPr>
          <p:cNvPr id="12" name="頁尾版面配置區 11"/>
          <p:cNvSpPr>
            <a:spLocks noGrp="1"/>
          </p:cNvSpPr>
          <p:nvPr>
            <p:ph type="ftr" sz="quarter" idx="17"/>
          </p:nvPr>
        </p:nvSpPr>
        <p:spPr/>
        <p:txBody>
          <a:bodyPr rtlCol="0"/>
          <a:lstStyle/>
          <a:p>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33400" y="273050"/>
            <a:ext cx="8153400" cy="869950"/>
          </a:xfrm>
        </p:spPr>
        <p:txBody>
          <a:bodyPr anchor="ctr"/>
          <a:lstStyle>
            <a:lvl1pPr>
              <a:defRPr/>
            </a:lvl1pPr>
          </a:lstStyle>
          <a:p>
            <a:r>
              <a:rPr kumimoji="0" lang="zh-TW" altLang="en-US" smtClean="0"/>
              <a:t>按一下以編輯母片標題樣式</a:t>
            </a:r>
            <a:endParaRPr kumimoji="0" lang="en-US"/>
          </a:p>
        </p:txBody>
      </p:sp>
      <p:sp>
        <p:nvSpPr>
          <p:cNvPr id="11" name="內容版面配置區 10"/>
          <p:cNvSpPr>
            <a:spLocks noGrp="1"/>
          </p:cNvSpPr>
          <p:nvPr>
            <p:ph sz="quarter" idx="2"/>
          </p:nvPr>
        </p:nvSpPr>
        <p:spPr>
          <a:xfrm>
            <a:off x="609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quarter" idx="4"/>
          </p:nvPr>
        </p:nvSpPr>
        <p:spPr>
          <a:xfrm>
            <a:off x="4800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0" name="日期版面配置區 9"/>
          <p:cNvSpPr>
            <a:spLocks noGrp="1"/>
          </p:cNvSpPr>
          <p:nvPr>
            <p:ph type="dt" sz="half" idx="15"/>
          </p:nvPr>
        </p:nvSpPr>
        <p:spPr/>
        <p:txBody>
          <a:bodyPr rtlCol="0"/>
          <a:lstStyle/>
          <a:p>
            <a:fld id="{590663A4-1219-443E-9FEE-DCACA9280A8A}" type="datetime1">
              <a:rPr lang="zh-TW" altLang="en-US" smtClean="0"/>
              <a:t>2026/9/9</a:t>
            </a:fld>
            <a:endParaRPr lang="zh-TW" altLang="en-US"/>
          </a:p>
        </p:txBody>
      </p:sp>
      <p:sp>
        <p:nvSpPr>
          <p:cNvPr id="12" name="投影片編號版面配置區 11"/>
          <p:cNvSpPr>
            <a:spLocks noGrp="1"/>
          </p:cNvSpPr>
          <p:nvPr>
            <p:ph type="sldNum" sz="quarter" idx="16"/>
          </p:nvPr>
        </p:nvSpPr>
        <p:spPr/>
        <p:txBody>
          <a:bodyPr rtlCol="0"/>
          <a:lstStyle/>
          <a:p>
            <a:fld id="{66B69547-9146-4D27-991F-B1791BB1DF3C}" type="slidenum">
              <a:rPr lang="zh-TW" altLang="en-US" smtClean="0"/>
              <a:t>‹#›</a:t>
            </a:fld>
            <a:endParaRPr lang="zh-TW" altLang="en-US"/>
          </a:p>
        </p:txBody>
      </p:sp>
      <p:sp>
        <p:nvSpPr>
          <p:cNvPr id="14" name="頁尾版面配置區 13"/>
          <p:cNvSpPr>
            <a:spLocks noGrp="1"/>
          </p:cNvSpPr>
          <p:nvPr>
            <p:ph type="ftr" sz="quarter" idx="17"/>
          </p:nvPr>
        </p:nvSpPr>
        <p:spPr/>
        <p:txBody>
          <a:bodyPr rtlCol="0"/>
          <a:lstStyle/>
          <a:p>
            <a:endParaRPr lang="zh-TW" altLang="en-US"/>
          </a:p>
        </p:txBody>
      </p:sp>
      <p:sp>
        <p:nvSpPr>
          <p:cNvPr id="16" name="文字版面配置區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
        <p:nvSpPr>
          <p:cNvPr id="15" name="文字版面配置區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064240D3-1A43-4A87-B829-84A34DEABA00}" type="datetime1">
              <a:rPr lang="zh-TW" altLang="en-US" smtClean="0"/>
              <a:t>2026/9/9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lvl1pPr>
              <a:defRPr>
                <a:solidFill>
                  <a:srgbClr val="FFFFFF"/>
                </a:solidFill>
              </a:defRPr>
            </a:lvl1pPr>
          </a:lstStyle>
          <a:p>
            <a:fld id="{66B69547-9146-4D27-991F-B1791BB1DF3C}"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2C0CAEE-2559-4D25-9ECD-8CE84F360003}" type="datetime1">
              <a:rPr lang="zh-TW" altLang="en-US" smtClean="0"/>
              <a:t>2026/9/9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a:xfrm>
            <a:off x="0" y="6248400"/>
            <a:ext cx="533400" cy="381000"/>
          </a:xfrm>
        </p:spPr>
        <p:txBody>
          <a:bodyPr/>
          <a:lstStyle>
            <a:lvl1pPr>
              <a:defRPr>
                <a:solidFill>
                  <a:schemeClr val="tx2"/>
                </a:solidFill>
              </a:defRPr>
            </a:lvl1pPr>
          </a:lstStyle>
          <a:p>
            <a:fld id="{66B69547-9146-4D27-991F-B1791BB1DF3C}"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0" y="273050"/>
            <a:ext cx="8077200" cy="869950"/>
          </a:xfrm>
        </p:spPr>
        <p:txBody>
          <a:bodyPr anchor="ctr"/>
          <a:lstStyle>
            <a:lvl1pPr algn="l">
              <a:buNone/>
              <a:defRPr sz="4400" b="0"/>
            </a:lvl1p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fld id="{E681EA48-E119-4503-BCF8-E119520D46F5}" type="datetime1">
              <a:rPr lang="zh-TW" altLang="en-US" smtClean="0"/>
              <a:t>2026/9/9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lvl1pPr>
              <a:defRPr>
                <a:solidFill>
                  <a:srgbClr val="FFFFFF"/>
                </a:solidFill>
              </a:defRPr>
            </a:lvl1pPr>
          </a:lstStyle>
          <a:p>
            <a:fld id="{66B69547-9146-4D27-991F-B1791BB1DF3C}" type="slidenum">
              <a:rPr lang="zh-TW" altLang="en-US" smtClean="0"/>
              <a:t>‹#›</a:t>
            </a:fld>
            <a:endParaRPr lang="zh-TW" altLang="en-US"/>
          </a:p>
        </p:txBody>
      </p:sp>
      <p:sp>
        <p:nvSpPr>
          <p:cNvPr id="3" name="文字版面配置區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9" name="內容版面配置區 8"/>
          <p:cNvSpPr>
            <a:spLocks noGrp="1"/>
          </p:cNvSpPr>
          <p:nvPr>
            <p:ph sz="quarter" idx="1"/>
          </p:nvPr>
        </p:nvSpPr>
        <p:spPr>
          <a:xfrm>
            <a:off x="2362200" y="1752600"/>
            <a:ext cx="6400800" cy="44196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3">
        <a:schemeClr val="bg2"/>
      </p:bgRef>
    </p:bg>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TW" altLang="en-US" smtClean="0"/>
              <a:t>按一下以編輯母片文字樣式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TW" altLang="en-US" smtClean="0"/>
              <a:t>按一下以編輯母片標題樣式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期版面配置區 11"/>
          <p:cNvSpPr>
            <a:spLocks noGrp="1"/>
          </p:cNvSpPr>
          <p:nvPr>
            <p:ph type="dt" sz="half" idx="10"/>
          </p:nvPr>
        </p:nvSpPr>
        <p:spPr>
          <a:xfrm>
            <a:off x="6248400" y="6248400"/>
            <a:ext cx="2667000" cy="365125"/>
          </a:xfrm>
        </p:spPr>
        <p:txBody>
          <a:bodyPr rtlCol="0"/>
          <a:lstStyle/>
          <a:p>
            <a:fld id="{7749A588-9851-4D78-A38A-4D18CAB2EDEA}" type="datetime1">
              <a:rPr lang="zh-TW" altLang="en-US" smtClean="0"/>
              <a:t>2026/9/9</a:t>
            </a:fld>
            <a:endParaRPr lang="zh-TW" altLang="en-US"/>
          </a:p>
        </p:txBody>
      </p:sp>
      <p:sp>
        <p:nvSpPr>
          <p:cNvPr id="13" name="投影片編號版面配置區 12"/>
          <p:cNvSpPr>
            <a:spLocks noGrp="1"/>
          </p:cNvSpPr>
          <p:nvPr>
            <p:ph type="sldNum" sz="quarter" idx="11"/>
          </p:nvPr>
        </p:nvSpPr>
        <p:spPr>
          <a:xfrm>
            <a:off x="0" y="4667249"/>
            <a:ext cx="1447800" cy="663578"/>
          </a:xfrm>
        </p:spPr>
        <p:txBody>
          <a:bodyPr rtlCol="0"/>
          <a:lstStyle>
            <a:lvl1pPr>
              <a:defRPr sz="2800"/>
            </a:lvl1pPr>
          </a:lstStyle>
          <a:p>
            <a:fld id="{66B69547-9146-4D27-991F-B1791BB1DF3C}" type="slidenum">
              <a:rPr lang="zh-TW" altLang="en-US" smtClean="0"/>
              <a:t>‹#›</a:t>
            </a:fld>
            <a:endParaRPr lang="zh-TW" altLang="en-US"/>
          </a:p>
        </p:txBody>
      </p:sp>
      <p:sp>
        <p:nvSpPr>
          <p:cNvPr id="14" name="頁尾版面配置區 13"/>
          <p:cNvSpPr>
            <a:spLocks noGrp="1"/>
          </p:cNvSpPr>
          <p:nvPr>
            <p:ph type="ftr" sz="quarter" idx="12"/>
          </p:nvPr>
        </p:nvSpPr>
        <p:spPr>
          <a:xfrm>
            <a:off x="1600200" y="6248206"/>
            <a:ext cx="4572000" cy="365125"/>
          </a:xfrm>
        </p:spPr>
        <p:txBody>
          <a:bodyPr rtlCol="0"/>
          <a:lstStyle/>
          <a:p>
            <a:endParaRPr lang="zh-TW" altLang="en-US"/>
          </a:p>
        </p:txBody>
      </p:sp>
      <p:sp>
        <p:nvSpPr>
          <p:cNvPr id="3" name="圖片版面配置區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TW" altLang="en-US" smtClean="0"/>
              <a:t>按一下圖示以新增圖片</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AE1D25BA-800F-4E6C-90BC-EC8CA9FF9624}" type="datetime1">
              <a:rPr lang="zh-TW" altLang="en-US" smtClean="0"/>
              <a:t>2026/9/9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66B69547-9146-4D27-991F-B1791BB1DF3C}"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bg>
      <p:bgRef idx="1001">
        <a:schemeClr val="bg1"/>
      </p:bgRef>
    </p:bg>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53200" y="609600"/>
            <a:ext cx="2057400" cy="5516563"/>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609600"/>
            <a:ext cx="5562600" cy="5516564"/>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a:xfrm>
            <a:off x="6553200" y="6248402"/>
            <a:ext cx="2209800" cy="365125"/>
          </a:xfrm>
        </p:spPr>
        <p:txBody>
          <a:bodyPr/>
          <a:lstStyle/>
          <a:p>
            <a:fld id="{FF6932B9-9E5F-4EE7-8743-871CA5754C0A}" type="datetime1">
              <a:rPr lang="zh-TW" altLang="en-US" smtClean="0"/>
              <a:t>2026/9/9</a:t>
            </a:fld>
            <a:endParaRPr lang="zh-TW" altLang="en-US"/>
          </a:p>
        </p:txBody>
      </p:sp>
      <p:sp>
        <p:nvSpPr>
          <p:cNvPr id="5" name="頁尾版面配置區 4"/>
          <p:cNvSpPr>
            <a:spLocks noGrp="1"/>
          </p:cNvSpPr>
          <p:nvPr>
            <p:ph type="ftr" sz="quarter" idx="11"/>
          </p:nvPr>
        </p:nvSpPr>
        <p:spPr>
          <a:xfrm>
            <a:off x="457201" y="6248207"/>
            <a:ext cx="5573483" cy="365125"/>
          </a:xfrm>
        </p:spPr>
        <p:txBody>
          <a:bodyPr/>
          <a:lstStyle/>
          <a:p>
            <a:endParaRPr lang="zh-TW" altLang="en-US"/>
          </a:p>
        </p:txBody>
      </p:sp>
      <p:sp>
        <p:nvSpPr>
          <p:cNvPr id="7" name="矩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矩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矩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投影片編號版面配置區 5"/>
          <p:cNvSpPr>
            <a:spLocks noGrp="1"/>
          </p:cNvSpPr>
          <p:nvPr>
            <p:ph type="sldNum" sz="quarter" idx="12"/>
          </p:nvPr>
        </p:nvSpPr>
        <p:spPr>
          <a:xfrm rot="5400000">
            <a:off x="5989638" y="144462"/>
            <a:ext cx="533400" cy="244476"/>
          </a:xfrm>
        </p:spPr>
        <p:txBody>
          <a:bodyPr/>
          <a:lstStyle/>
          <a:p>
            <a:fld id="{66B69547-9146-4D27-991F-B1791BB1DF3C}" type="slidenum">
              <a:rPr lang="zh-TW" altLang="en-US" smtClean="0"/>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BA0FF8FB-9407-478D-9B9D-E45DA1786F65}"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580317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64F96A38-3D93-41DC-AF8C-E47D011A966D}"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2703525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7B110932-560C-48AC-829A-0CB13B68F8D4}"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1686909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B53D56DC-251A-444C-9576-1C0A208144EF}" type="datetime1">
              <a:rPr lang="zh-TW" altLang="en-US" smtClean="0"/>
              <a:t>2026/9/9</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3062188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編輯母片文字樣式</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590663A4-1219-443E-9FEE-DCACA9280A8A}" type="datetime1">
              <a:rPr lang="zh-TW" altLang="en-US" smtClean="0"/>
              <a:t>2026/9/9</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3243598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zh-TW" altLang="en-US" smtClean="0"/>
              <a:t>按一下以編輯母片標題樣式</a:t>
            </a:r>
            <a:endParaRPr lang="en-US" dirty="0"/>
          </a:p>
        </p:txBody>
      </p:sp>
      <p:sp>
        <p:nvSpPr>
          <p:cNvPr id="3" name="Date Placeholder 2"/>
          <p:cNvSpPr>
            <a:spLocks noGrp="1"/>
          </p:cNvSpPr>
          <p:nvPr>
            <p:ph type="dt" sz="half" idx="10"/>
          </p:nvPr>
        </p:nvSpPr>
        <p:spPr/>
        <p:txBody>
          <a:bodyPr/>
          <a:lstStyle/>
          <a:p>
            <a:fld id="{064240D3-1A43-4A87-B829-84A34DEABA00}" type="datetime1">
              <a:rPr lang="zh-TW" altLang="en-US" smtClean="0"/>
              <a:t>2026/9/9</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18905883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C0CAEE-2559-4D25-9ECD-8CE84F360003}" type="datetime1">
              <a:rPr lang="zh-TW" altLang="en-US" smtClean="0"/>
              <a:t>2026/9/9</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2011601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E681EA48-E119-4503-BCF8-E119520D46F5}" type="datetime1">
              <a:rPr lang="zh-TW" altLang="en-US" smtClean="0"/>
              <a:t>2026/9/9</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21955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編輯母片文字樣式</a:t>
            </a:r>
          </a:p>
        </p:txBody>
      </p:sp>
      <p:sp>
        <p:nvSpPr>
          <p:cNvPr id="5" name="Date Placeholder 4"/>
          <p:cNvSpPr>
            <a:spLocks noGrp="1"/>
          </p:cNvSpPr>
          <p:nvPr>
            <p:ph type="dt" sz="half" idx="10"/>
          </p:nvPr>
        </p:nvSpPr>
        <p:spPr/>
        <p:txBody>
          <a:bodyPr/>
          <a:lstStyle/>
          <a:p>
            <a:fld id="{7749A588-9851-4D78-A38A-4D18CAB2EDEA}" type="datetime1">
              <a:rPr lang="zh-TW" altLang="en-US" smtClean="0"/>
              <a:t>2026/9/9</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17865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7854A43B-85D9-454E-8728-B2507F098808}"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1893287736"/>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7854A43B-85D9-454E-8728-B2507F098808}"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263062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7854A43B-85D9-454E-8728-B2507F098808}"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421362020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7854A43B-85D9-454E-8728-B2507F098808}"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1554834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zh-TW" altLang="en-US" smtClean="0"/>
              <a:t>按一下以編輯母片標題樣式</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smtClean="0"/>
              <a:t>編輯母片文字樣式</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編輯母片文字樣式</a:t>
            </a:r>
          </a:p>
        </p:txBody>
      </p:sp>
      <p:sp>
        <p:nvSpPr>
          <p:cNvPr id="4" name="Date Placeholder 3"/>
          <p:cNvSpPr>
            <a:spLocks noGrp="1"/>
          </p:cNvSpPr>
          <p:nvPr>
            <p:ph type="dt" sz="half" idx="10"/>
          </p:nvPr>
        </p:nvSpPr>
        <p:spPr/>
        <p:txBody>
          <a:bodyPr/>
          <a:lstStyle/>
          <a:p>
            <a:fld id="{7854A43B-85D9-454E-8728-B2507F098808}"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3195671138"/>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AE1D25BA-800F-4E6C-90BC-EC8CA9FF9624}"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15866711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FF6932B9-9E5F-4EE7-8743-871CA5754C0A}" type="datetime1">
              <a:rPr lang="zh-TW" altLang="en-US" smtClean="0"/>
              <a:t>2026/9/9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1268245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標題版面配置區 21"/>
          <p:cNvSpPr>
            <a:spLocks noGrp="1"/>
          </p:cNvSpPr>
          <p:nvPr>
            <p:ph type="title"/>
          </p:nvPr>
        </p:nvSpPr>
        <p:spPr>
          <a:xfrm>
            <a:off x="609600" y="228600"/>
            <a:ext cx="8153400" cy="990600"/>
          </a:xfrm>
          <a:prstGeom prst="rect">
            <a:avLst/>
          </a:prstGeom>
        </p:spPr>
        <p:txBody>
          <a:bodyPr vert="horz" anchor="ctr">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854A43B-85D9-454E-8728-B2507F098808}" type="datetime1">
              <a:rPr lang="zh-TW" altLang="en-US" smtClean="0"/>
              <a:t>2026/9/9</a:t>
            </a:fld>
            <a:endParaRPr lang="zh-TW" altLang="en-US"/>
          </a:p>
        </p:txBody>
      </p:sp>
      <p:sp>
        <p:nvSpPr>
          <p:cNvPr id="3" name="頁尾版面配置區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zh-TW" altLang="en-US"/>
          </a:p>
        </p:txBody>
      </p:sp>
      <p:sp>
        <p:nvSpPr>
          <p:cNvPr id="7" name="矩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投影片編號版面配置區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6B69547-9146-4D27-991F-B1791BB1DF3C}"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sldNum="0"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854A43B-85D9-454E-8728-B2507F098808}" type="datetime1">
              <a:rPr lang="zh-TW" altLang="en-US" smtClean="0"/>
              <a:t>2026/9/9</a:t>
            </a:fld>
            <a:endParaRPr lang="zh-TW" alt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66B69547-9146-4D27-991F-B1791BB1DF3C}" type="slidenum">
              <a:rPr lang="zh-TW" altLang="en-US" smtClean="0"/>
              <a:t>‹#›</a:t>
            </a:fld>
            <a:endParaRPr lang="zh-TW" altLang="en-US"/>
          </a:p>
        </p:txBody>
      </p:sp>
    </p:spTree>
    <p:extLst>
      <p:ext uri="{BB962C8B-B14F-4D97-AF65-F5344CB8AC3E}">
        <p14:creationId xmlns:p14="http://schemas.microsoft.com/office/powerpoint/2010/main" val="836135203"/>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 id="2147483904"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diagramColors" Target="../diagrams/colors1.xml"/><Relationship Id="rId3" Type="http://schemas.openxmlformats.org/officeDocument/2006/relationships/slide" Target="slide5.xml"/><Relationship Id="rId7" Type="http://schemas.openxmlformats.org/officeDocument/2006/relationships/slide" Target="slide8.xml"/><Relationship Id="rId12"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diagramLayout" Target="../diagrams/layout1.xml"/><Relationship Id="rId5" Type="http://schemas.openxmlformats.org/officeDocument/2006/relationships/slide" Target="slide7.xml"/><Relationship Id="rId15" Type="http://schemas.openxmlformats.org/officeDocument/2006/relationships/slide" Target="slide3.xml"/><Relationship Id="rId10" Type="http://schemas.openxmlformats.org/officeDocument/2006/relationships/diagramData" Target="../diagrams/data1.xml"/><Relationship Id="rId4" Type="http://schemas.openxmlformats.org/officeDocument/2006/relationships/slide" Target="slide6.xml"/><Relationship Id="rId9" Type="http://schemas.openxmlformats.org/officeDocument/2006/relationships/slide" Target="slide10.xml"/><Relationship Id="rId14"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hyperlink" Target="https://sa.tnu.edu.tw/zh_tw/page4/news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7.xml"/><Relationship Id="rId4" Type="http://schemas.openxmlformats.org/officeDocument/2006/relationships/slide" Target="slide10.xml"/></Relationships>
</file>

<file path=ppt/slides/_rels/slide7.xml.rels><?xml version="1.0" encoding="UTF-8" standalone="yes"?>
<Relationships xmlns="http://schemas.openxmlformats.org/package/2006/relationships"><Relationship Id="rId3" Type="http://schemas.openxmlformats.org/officeDocument/2006/relationships/hyperlink" Target="https://newinfo.tnu.edu.tw/index.php"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10.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slide" Target="slide10.xml"/></Relationships>
</file>

<file path=ppt/slides/_rels/slide10.xml.rels><?xml version="1.0" encoding="UTF-8" standalone="yes"?>
<Relationships xmlns="http://schemas.openxmlformats.org/package/2006/relationships"><Relationship Id="rId3" Type="http://schemas.openxmlformats.org/officeDocument/2006/relationships/hyperlink" Target="https://newinfo.tnu.edu.tw/index.php"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slide" Target="slide8.xml"/><Relationship Id="rId4" Type="http://schemas.openxmlformats.org/officeDocument/2006/relationships/slide" Target="slide9.xml"/></Relationships>
</file>

<file path=ppt/slides/_rels/slide11.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a.tnu.edu.tw/zh_tw/test01"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hyperlink" Target="https://sa.tnu.edu.tw/zh_tw/page4/Scholarship4" TargetMode="External"/><Relationship Id="rId4" Type="http://schemas.openxmlformats.org/officeDocument/2006/relationships/hyperlink" Target="https://sa.tnu.edu.tw/zh_tw/page4/tn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標題 3"/>
          <p:cNvSpPr>
            <a:spLocks noGrp="1"/>
          </p:cNvSpPr>
          <p:nvPr>
            <p:ph type="ctrTitle"/>
          </p:nvPr>
        </p:nvSpPr>
        <p:spPr>
          <a:xfrm>
            <a:off x="539552" y="692696"/>
            <a:ext cx="8244408" cy="3484984"/>
          </a:xfrm>
        </p:spPr>
        <p:txBody>
          <a:bodyPr>
            <a:noAutofit/>
          </a:bodyPr>
          <a:lstStyle/>
          <a:p>
            <a:pPr algn="ctr"/>
            <a:r>
              <a:rPr lang="en-US" altLang="zh-TW" sz="5500" b="1" dirty="0" smtClean="0">
                <a:solidFill>
                  <a:srgbClr val="FFFF00"/>
                </a:solidFill>
              </a:rPr>
              <a:t/>
            </a:r>
            <a:br>
              <a:rPr lang="en-US" altLang="zh-TW" sz="5500" b="1" dirty="0" smtClean="0">
                <a:solidFill>
                  <a:srgbClr val="FFFF00"/>
                </a:solidFill>
              </a:rPr>
            </a:br>
            <a:r>
              <a:rPr lang="en-US" altLang="zh-TW" sz="5500" b="1" dirty="0">
                <a:solidFill>
                  <a:srgbClr val="FFFF00"/>
                </a:solidFill>
              </a:rPr>
              <a:t/>
            </a:r>
            <a:br>
              <a:rPr lang="en-US" altLang="zh-TW" sz="5500" b="1" dirty="0">
                <a:solidFill>
                  <a:srgbClr val="FFFF00"/>
                </a:solidFill>
              </a:rPr>
            </a:br>
            <a:r>
              <a:rPr lang="zh-TW" altLang="en-US" sz="5500" b="1" dirty="0" smtClean="0">
                <a:solidFill>
                  <a:srgbClr val="FFFF00"/>
                </a:solidFill>
              </a:rPr>
              <a:t>東南科技大學</a:t>
            </a:r>
            <a:r>
              <a:rPr lang="en-US" altLang="zh-TW" sz="5500" b="1" dirty="0" smtClean="0">
                <a:solidFill>
                  <a:srgbClr val="FFFF00"/>
                </a:solidFill>
              </a:rPr>
              <a:t/>
            </a:r>
            <a:br>
              <a:rPr lang="en-US" altLang="zh-TW" sz="5500" b="1" dirty="0" smtClean="0">
                <a:solidFill>
                  <a:srgbClr val="FFFF00"/>
                </a:solidFill>
              </a:rPr>
            </a:br>
            <a:r>
              <a:rPr lang="zh-TW" altLang="en-US" sz="5500" b="1" dirty="0" smtClean="0">
                <a:solidFill>
                  <a:srgbClr val="FFFF00"/>
                </a:solidFill>
              </a:rPr>
              <a:t>學雜費補助方案暨</a:t>
            </a:r>
            <a:r>
              <a:rPr lang="en-US" altLang="zh-TW" sz="5500" b="1" dirty="0" smtClean="0">
                <a:solidFill>
                  <a:srgbClr val="FFFF00"/>
                </a:solidFill>
              </a:rPr>
              <a:t/>
            </a:r>
            <a:br>
              <a:rPr lang="en-US" altLang="zh-TW" sz="5500" b="1" dirty="0" smtClean="0">
                <a:solidFill>
                  <a:srgbClr val="FFFF00"/>
                </a:solidFill>
              </a:rPr>
            </a:br>
            <a:r>
              <a:rPr lang="zh-TW" altLang="en-US" sz="5500" b="1" dirty="0" smtClean="0">
                <a:solidFill>
                  <a:srgbClr val="FFFF00"/>
                </a:solidFill>
              </a:rPr>
              <a:t>助</a:t>
            </a:r>
            <a:r>
              <a:rPr lang="zh-TW" altLang="en-US" sz="5500" b="1" dirty="0">
                <a:solidFill>
                  <a:srgbClr val="FFFF00"/>
                </a:solidFill>
              </a:rPr>
              <a:t>學措施</a:t>
            </a:r>
          </a:p>
        </p:txBody>
      </p:sp>
      <p:sp>
        <p:nvSpPr>
          <p:cNvPr id="3" name="副標題 2"/>
          <p:cNvSpPr>
            <a:spLocks noGrp="1"/>
          </p:cNvSpPr>
          <p:nvPr>
            <p:ph type="subTitle" idx="1"/>
          </p:nvPr>
        </p:nvSpPr>
        <p:spPr>
          <a:xfrm>
            <a:off x="2362200" y="6050037"/>
            <a:ext cx="6781800" cy="685800"/>
          </a:xfrm>
        </p:spPr>
        <p:txBody>
          <a:bodyPr>
            <a:normAutofit/>
          </a:bodyPr>
          <a:lstStyle/>
          <a:p>
            <a:pPr algn="r"/>
            <a:r>
              <a:rPr lang="zh-TW" altLang="en-US" sz="1500" dirty="0" smtClean="0"/>
              <a:t>如有問題請洽 </a:t>
            </a:r>
            <a:endParaRPr lang="en-US" altLang="zh-TW" sz="1500" dirty="0" smtClean="0"/>
          </a:p>
          <a:p>
            <a:pPr algn="r"/>
            <a:r>
              <a:rPr lang="zh-TW" altLang="en-US" sz="1500" dirty="0" smtClean="0"/>
              <a:t>東南科技大學 課外活動指導組 </a:t>
            </a:r>
            <a:r>
              <a:rPr lang="en-US" altLang="zh-TW" sz="1500" dirty="0" smtClean="0"/>
              <a:t>(02)8662-5848</a:t>
            </a:r>
            <a:r>
              <a:rPr lang="zh-TW" altLang="en-US" sz="1500" dirty="0" smtClean="0"/>
              <a:t> 陳小姐</a:t>
            </a:r>
            <a:endParaRPr lang="zh-TW" altLang="en-US" sz="1500" dirty="0"/>
          </a:p>
        </p:txBody>
      </p:sp>
      <p:pic>
        <p:nvPicPr>
          <p:cNvPr id="2" name="圖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7784" y="6093296"/>
            <a:ext cx="597660" cy="597660"/>
          </a:xfrm>
          <a:prstGeom prst="rect">
            <a:avLst/>
          </a:prstGeom>
        </p:spPr>
      </p:pic>
    </p:spTree>
    <p:extLst>
      <p:ext uri="{BB962C8B-B14F-4D97-AF65-F5344CB8AC3E}">
        <p14:creationId xmlns:p14="http://schemas.microsoft.com/office/powerpoint/2010/main" val="15634878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rgbClr val="E6E6E6"/>
          </a:fgClr>
          <a:bgClr>
            <a:schemeClr val="bg1"/>
          </a:bgClr>
        </a:patt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solidFill>
                  <a:schemeClr val="accent2">
                    <a:lumMod val="75000"/>
                  </a:schemeClr>
                </a:solidFill>
                <a:effectLst>
                  <a:outerShdw blurRad="38100" dist="38100" dir="2700000" algn="tl">
                    <a:srgbClr val="000000">
                      <a:alpha val="43137"/>
                    </a:srgbClr>
                  </a:outerShdw>
                </a:effectLst>
              </a:rPr>
              <a:t>目錄 </a:t>
            </a:r>
            <a:r>
              <a:rPr lang="en-US" altLang="zh-TW" b="1" dirty="0" smtClean="0">
                <a:solidFill>
                  <a:schemeClr val="accent2">
                    <a:lumMod val="75000"/>
                  </a:schemeClr>
                </a:solidFill>
                <a:effectLst>
                  <a:outerShdw blurRad="38100" dist="38100" dir="2700000" algn="tl">
                    <a:srgbClr val="000000">
                      <a:alpha val="43137"/>
                    </a:srgbClr>
                  </a:outerShdw>
                </a:effectLst>
                <a:latin typeface="Agency FB" panose="020B0503020202020204" pitchFamily="34" charset="0"/>
              </a:rPr>
              <a:t>contents</a:t>
            </a:r>
            <a:endParaRPr lang="zh-TW" altLang="en-US" b="1" dirty="0">
              <a:solidFill>
                <a:schemeClr val="accent2">
                  <a:lumMod val="75000"/>
                </a:schemeClr>
              </a:solidFill>
              <a:effectLst>
                <a:outerShdw blurRad="38100" dist="38100" dir="2700000" algn="tl">
                  <a:srgbClr val="000000">
                    <a:alpha val="43137"/>
                  </a:srgbClr>
                </a:outerShdw>
              </a:effectLst>
              <a:latin typeface="Agency FB" panose="020B0503020202020204" pitchFamily="34" charset="0"/>
            </a:endParaRPr>
          </a:p>
        </p:txBody>
      </p:sp>
      <p:sp>
        <p:nvSpPr>
          <p:cNvPr id="4" name="文字方塊 3"/>
          <p:cNvSpPr txBox="1"/>
          <p:nvPr/>
        </p:nvSpPr>
        <p:spPr>
          <a:xfrm>
            <a:off x="504056" y="2996952"/>
            <a:ext cx="3384376" cy="1938992"/>
          </a:xfrm>
          <a:prstGeom prst="rect">
            <a:avLst/>
          </a:prstGeom>
          <a:noFill/>
          <a:ln>
            <a:noFill/>
          </a:ln>
        </p:spPr>
        <p:txBody>
          <a:bodyPr wrap="square" rtlCol="0">
            <a:spAutoFit/>
          </a:bodyPr>
          <a:lstStyle/>
          <a:p>
            <a:pPr marL="914400" lvl="1" indent="-457200">
              <a:lnSpc>
                <a:spcPct val="150000"/>
              </a:lnSpc>
              <a:buFont typeface="Wingdings" panose="05000000000000000000" pitchFamily="2" charset="2"/>
              <a:buChar char="l"/>
            </a:pPr>
            <a:r>
              <a:rPr lang="zh-TW" altLang="en-US" sz="2000" b="1" dirty="0">
                <a:solidFill>
                  <a:schemeClr val="accent2">
                    <a:lumMod val="60000"/>
                    <a:lumOff val="40000"/>
                  </a:schemeClr>
                </a:solidFill>
                <a:hlinkClick r:id="rId3" action="ppaction://hlinksldjump"/>
              </a:rPr>
              <a:t>定額減免</a:t>
            </a:r>
            <a:r>
              <a:rPr lang="en-US" altLang="zh-TW" sz="2000" b="1" dirty="0">
                <a:solidFill>
                  <a:schemeClr val="accent2">
                    <a:lumMod val="60000"/>
                    <a:lumOff val="40000"/>
                  </a:schemeClr>
                </a:solidFill>
                <a:hlinkClick r:id="rId3" action="ppaction://hlinksldjump"/>
              </a:rPr>
              <a:t>(</a:t>
            </a:r>
            <a:r>
              <a:rPr lang="zh-TW" altLang="en-US" sz="2000" b="1" dirty="0">
                <a:solidFill>
                  <a:schemeClr val="accent2">
                    <a:lumMod val="60000"/>
                    <a:lumOff val="40000"/>
                  </a:schemeClr>
                </a:solidFill>
                <a:hlinkClick r:id="rId3" action="ppaction://hlinksldjump"/>
              </a:rPr>
              <a:t>拉進方案</a:t>
            </a:r>
            <a:r>
              <a:rPr lang="en-US" altLang="zh-TW" sz="2000" b="1" dirty="0" smtClean="0">
                <a:solidFill>
                  <a:schemeClr val="accent2">
                    <a:lumMod val="60000"/>
                    <a:lumOff val="40000"/>
                  </a:schemeClr>
                </a:solidFill>
                <a:hlinkClick r:id="rId3" action="ppaction://hlinksldjump"/>
              </a:rPr>
              <a:t>)</a:t>
            </a:r>
            <a:endParaRPr lang="en-US" altLang="zh-TW" sz="2000" b="1" dirty="0" smtClean="0">
              <a:solidFill>
                <a:schemeClr val="accent2">
                  <a:lumMod val="60000"/>
                  <a:lumOff val="40000"/>
                </a:schemeClr>
              </a:solidFill>
              <a:hlinkClick r:id="rId4" action="ppaction://hlinksldjump"/>
            </a:endParaRPr>
          </a:p>
          <a:p>
            <a:pPr marL="914400" lvl="1" indent="-457200">
              <a:lnSpc>
                <a:spcPct val="150000"/>
              </a:lnSpc>
              <a:buFont typeface="Wingdings" panose="05000000000000000000" pitchFamily="2" charset="2"/>
              <a:buChar char="l"/>
            </a:pPr>
            <a:r>
              <a:rPr lang="zh-TW" altLang="en-US" sz="2000" b="1" dirty="0" smtClean="0">
                <a:solidFill>
                  <a:schemeClr val="accent2">
                    <a:lumMod val="60000"/>
                    <a:lumOff val="40000"/>
                  </a:schemeClr>
                </a:solidFill>
                <a:hlinkClick r:id="rId4" action="ppaction://hlinksldjump"/>
              </a:rPr>
              <a:t>減免</a:t>
            </a:r>
            <a:r>
              <a:rPr lang="zh-TW" altLang="en-US" sz="2000" b="1" dirty="0">
                <a:solidFill>
                  <a:schemeClr val="accent2">
                    <a:lumMod val="60000"/>
                    <a:lumOff val="40000"/>
                  </a:schemeClr>
                </a:solidFill>
                <a:hlinkClick r:id="rId4" action="ppaction://hlinksldjump"/>
              </a:rPr>
              <a:t>身份</a:t>
            </a:r>
            <a:endParaRPr lang="en-US" altLang="zh-TW" sz="2000" b="1" dirty="0">
              <a:solidFill>
                <a:schemeClr val="accent2">
                  <a:lumMod val="60000"/>
                  <a:lumOff val="40000"/>
                </a:schemeClr>
              </a:solidFill>
            </a:endParaRPr>
          </a:p>
          <a:p>
            <a:pPr marL="914400" lvl="1" indent="-457200">
              <a:lnSpc>
                <a:spcPct val="150000"/>
              </a:lnSpc>
              <a:buFont typeface="Wingdings" panose="05000000000000000000" pitchFamily="2" charset="2"/>
              <a:buChar char="l"/>
            </a:pPr>
            <a:r>
              <a:rPr lang="zh-TW" altLang="en-US" sz="2000" b="1" dirty="0">
                <a:solidFill>
                  <a:schemeClr val="accent2">
                    <a:lumMod val="60000"/>
                    <a:lumOff val="40000"/>
                  </a:schemeClr>
                </a:solidFill>
                <a:hlinkClick r:id="rId5" action="ppaction://hlinksldjump"/>
              </a:rPr>
              <a:t>減免</a:t>
            </a:r>
            <a:r>
              <a:rPr lang="zh-TW" altLang="en-US" sz="2000" b="1" dirty="0" smtClean="0">
                <a:solidFill>
                  <a:schemeClr val="accent2">
                    <a:lumMod val="60000"/>
                    <a:lumOff val="40000"/>
                  </a:schemeClr>
                </a:solidFill>
                <a:hlinkClick r:id="rId5" action="ppaction://hlinksldjump"/>
              </a:rPr>
              <a:t>流程</a:t>
            </a:r>
            <a:endParaRPr lang="en-US" altLang="zh-TW" sz="2000" b="1" dirty="0" smtClean="0">
              <a:solidFill>
                <a:schemeClr val="accent2">
                  <a:lumMod val="60000"/>
                  <a:lumOff val="40000"/>
                </a:schemeClr>
              </a:solidFill>
            </a:endParaRPr>
          </a:p>
          <a:p>
            <a:pPr marL="457200" indent="-457200">
              <a:lnSpc>
                <a:spcPct val="150000"/>
              </a:lnSpc>
              <a:buFont typeface="Wingdings" panose="05000000000000000000" pitchFamily="2" charset="2"/>
              <a:buChar char="Ø"/>
            </a:pPr>
            <a:endParaRPr lang="en-US" altLang="zh-TW" sz="2000" b="1" dirty="0" smtClean="0">
              <a:solidFill>
                <a:schemeClr val="accent2">
                  <a:lumMod val="60000"/>
                  <a:lumOff val="40000"/>
                </a:schemeClr>
              </a:solidFill>
            </a:endParaRPr>
          </a:p>
        </p:txBody>
      </p:sp>
      <p:sp>
        <p:nvSpPr>
          <p:cNvPr id="8" name="圓角化同側角落矩形 7">
            <a:hlinkClick r:id="rId6" action="ppaction://hlinksldjump"/>
          </p:cNvPr>
          <p:cNvSpPr/>
          <p:nvPr/>
        </p:nvSpPr>
        <p:spPr>
          <a:xfrm>
            <a:off x="648071" y="2636912"/>
            <a:ext cx="4572001" cy="360040"/>
          </a:xfrm>
          <a:prstGeom prst="round2Same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b="1" dirty="0">
                <a:solidFill>
                  <a:schemeClr val="bg1"/>
                </a:solidFill>
                <a:latin typeface="+mn-ea"/>
                <a:hlinkClick r:id="rId6" action="ppaction://hlinksldjump"/>
              </a:rPr>
              <a:t>學雜費減免各項說明</a:t>
            </a:r>
            <a:endParaRPr lang="zh-TW" altLang="en-US" dirty="0">
              <a:solidFill>
                <a:schemeClr val="bg1"/>
              </a:solidFill>
            </a:endParaRPr>
          </a:p>
        </p:txBody>
      </p:sp>
      <p:sp>
        <p:nvSpPr>
          <p:cNvPr id="10" name="圓角化同側角落矩形 9">
            <a:hlinkClick r:id="rId7" action="ppaction://hlinksldjump"/>
          </p:cNvPr>
          <p:cNvSpPr/>
          <p:nvPr/>
        </p:nvSpPr>
        <p:spPr>
          <a:xfrm>
            <a:off x="683568" y="4653136"/>
            <a:ext cx="4608512" cy="360040"/>
          </a:xfrm>
          <a:prstGeom prst="round2Same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zh-TW" altLang="en-US" b="1" dirty="0">
                <a:hlinkClick r:id="rId7" action="ppaction://hlinksldjump"/>
              </a:rPr>
              <a:t>不利處境學生協助措施</a:t>
            </a:r>
            <a:endParaRPr lang="zh-TW" altLang="en-US" b="1" dirty="0">
              <a:solidFill>
                <a:schemeClr val="bg1"/>
              </a:solidFill>
            </a:endParaRPr>
          </a:p>
        </p:txBody>
      </p:sp>
      <p:sp>
        <p:nvSpPr>
          <p:cNvPr id="11" name="文字方塊 10"/>
          <p:cNvSpPr txBox="1"/>
          <p:nvPr/>
        </p:nvSpPr>
        <p:spPr>
          <a:xfrm>
            <a:off x="539552" y="5157192"/>
            <a:ext cx="4680520" cy="1477328"/>
          </a:xfrm>
          <a:prstGeom prst="rect">
            <a:avLst/>
          </a:prstGeom>
          <a:noFill/>
          <a:ln>
            <a:noFill/>
          </a:ln>
        </p:spPr>
        <p:txBody>
          <a:bodyPr wrap="square" rtlCol="0">
            <a:spAutoFit/>
          </a:bodyPr>
          <a:lstStyle>
            <a:defPPr>
              <a:defRPr lang="zh-TW"/>
            </a:defPPr>
            <a:lvl1pPr marL="457200" indent="-457200">
              <a:lnSpc>
                <a:spcPct val="150000"/>
              </a:lnSpc>
              <a:buFont typeface="Wingdings" panose="05000000000000000000" pitchFamily="2" charset="2"/>
              <a:buChar char="Ø"/>
              <a:defRPr sz="2000" b="1">
                <a:solidFill>
                  <a:schemeClr val="accent2">
                    <a:lumMod val="60000"/>
                    <a:lumOff val="40000"/>
                  </a:schemeClr>
                </a:solidFill>
              </a:defRPr>
            </a:lvl1pPr>
            <a:lvl2pPr marL="914400" lvl="1" indent="-457200">
              <a:lnSpc>
                <a:spcPct val="150000"/>
              </a:lnSpc>
              <a:buFont typeface="Wingdings" panose="05000000000000000000" pitchFamily="2" charset="2"/>
              <a:buChar char="l"/>
              <a:defRPr sz="2000" b="1">
                <a:solidFill>
                  <a:schemeClr val="accent2">
                    <a:lumMod val="60000"/>
                    <a:lumOff val="40000"/>
                  </a:schemeClr>
                </a:solidFill>
              </a:defRPr>
            </a:lvl2pPr>
          </a:lstStyle>
          <a:p>
            <a:pPr lvl="1"/>
            <a:r>
              <a:rPr lang="zh-TW" altLang="en-US" dirty="0">
                <a:hlinkClick r:id="rId8" action="ppaction://hlinksldjump"/>
              </a:rPr>
              <a:t>不利處境學生助學</a:t>
            </a:r>
            <a:r>
              <a:rPr lang="zh-TW" altLang="en-US" dirty="0" smtClean="0">
                <a:hlinkClick r:id="rId8" action="ppaction://hlinksldjump"/>
              </a:rPr>
              <a:t>計畫申請資格</a:t>
            </a:r>
            <a:endParaRPr lang="en-US" altLang="zh-TW" dirty="0"/>
          </a:p>
          <a:p>
            <a:pPr lvl="1"/>
            <a:r>
              <a:rPr lang="zh-TW" altLang="en-US" dirty="0">
                <a:hlinkClick r:id="rId9" action="ppaction://hlinksldjump"/>
              </a:rPr>
              <a:t>不利處境學助學金申請</a:t>
            </a:r>
            <a:r>
              <a:rPr lang="zh-TW" altLang="en-US" dirty="0" smtClean="0">
                <a:hlinkClick r:id="rId9" action="ppaction://hlinksldjump"/>
              </a:rPr>
              <a:t>流程</a:t>
            </a:r>
            <a:endParaRPr lang="en-US" altLang="zh-TW" dirty="0" smtClean="0"/>
          </a:p>
          <a:p>
            <a:pPr lvl="1"/>
            <a:r>
              <a:rPr lang="zh-TW" altLang="en-US" dirty="0" smtClean="0">
                <a:hlinkClick r:id="rId7" action="ppaction://hlinksldjump"/>
              </a:rPr>
              <a:t>其他各項不利處境助學措施</a:t>
            </a:r>
            <a:endParaRPr lang="en-US" altLang="zh-TW" dirty="0"/>
          </a:p>
        </p:txBody>
      </p:sp>
      <p:graphicFrame>
        <p:nvGraphicFramePr>
          <p:cNvPr id="5" name="資料庫圖表 4"/>
          <p:cNvGraphicFramePr/>
          <p:nvPr>
            <p:extLst>
              <p:ext uri="{D42A27DB-BD31-4B8C-83A1-F6EECF244321}">
                <p14:modId xmlns:p14="http://schemas.microsoft.com/office/powerpoint/2010/main" val="3667482660"/>
              </p:ext>
            </p:extLst>
          </p:nvPr>
        </p:nvGraphicFramePr>
        <p:xfrm>
          <a:off x="5508104" y="3645024"/>
          <a:ext cx="3744416" cy="288032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9" name="圓角化同側角落矩形 8">
            <a:hlinkClick r:id="rId6" action="ppaction://hlinksldjump"/>
          </p:cNvPr>
          <p:cNvSpPr/>
          <p:nvPr/>
        </p:nvSpPr>
        <p:spPr>
          <a:xfrm>
            <a:off x="648071" y="1772816"/>
            <a:ext cx="4572001" cy="360040"/>
          </a:xfrm>
          <a:prstGeom prst="round2Same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TW" b="1" dirty="0">
                <a:solidFill>
                  <a:schemeClr val="accent2">
                    <a:lumMod val="75000"/>
                  </a:schemeClr>
                </a:solidFill>
                <a:hlinkClick r:id="rId15" action="ppaction://hlinksldjump"/>
              </a:rPr>
              <a:t>115</a:t>
            </a:r>
            <a:r>
              <a:rPr lang="zh-TW" altLang="en-US" b="1" dirty="0">
                <a:solidFill>
                  <a:schemeClr val="accent2">
                    <a:lumMod val="75000"/>
                  </a:schemeClr>
                </a:solidFill>
                <a:hlinkClick r:id="rId15" action="ppaction://hlinksldjump"/>
              </a:rPr>
              <a:t>學年度第</a:t>
            </a:r>
            <a:r>
              <a:rPr lang="en-US" altLang="zh-TW" b="1" dirty="0">
                <a:solidFill>
                  <a:schemeClr val="accent2">
                    <a:lumMod val="75000"/>
                  </a:schemeClr>
                </a:solidFill>
                <a:hlinkClick r:id="rId15" action="ppaction://hlinksldjump"/>
              </a:rPr>
              <a:t>1</a:t>
            </a:r>
            <a:r>
              <a:rPr lang="zh-TW" altLang="en-US" b="1" dirty="0">
                <a:solidFill>
                  <a:schemeClr val="accent2">
                    <a:lumMod val="75000"/>
                  </a:schemeClr>
                </a:solidFill>
                <a:hlinkClick r:id="rId15" action="ppaction://hlinksldjump"/>
              </a:rPr>
              <a:t>學期各項助學措施時程</a:t>
            </a:r>
            <a:endParaRPr lang="zh-TW" altLang="en-US" dirty="0">
              <a:solidFill>
                <a:schemeClr val="bg1"/>
              </a:solidFill>
            </a:endParaRPr>
          </a:p>
        </p:txBody>
      </p:sp>
    </p:spTree>
    <p:extLst>
      <p:ext uri="{BB962C8B-B14F-4D97-AF65-F5344CB8AC3E}">
        <p14:creationId xmlns:p14="http://schemas.microsoft.com/office/powerpoint/2010/main" val="769502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0" y="548680"/>
            <a:ext cx="9144000" cy="990600"/>
          </a:xfrm>
        </p:spPr>
        <p:txBody>
          <a:bodyPr vert="horz" lIns="91440" tIns="45720" rIns="91440" bIns="45720" rtlCol="0" anchor="t">
            <a:noAutofit/>
          </a:bodyPr>
          <a:lstStyle/>
          <a:p>
            <a:pPr algn="ctr" defTabSz="457200"/>
            <a:r>
              <a:rPr lang="en-US" altLang="zh-TW" sz="3800" b="1" dirty="0">
                <a:solidFill>
                  <a:schemeClr val="accent2">
                    <a:lumMod val="75000"/>
                  </a:schemeClr>
                </a:solidFill>
                <a:effectLst>
                  <a:outerShdw blurRad="38100" dist="38100" dir="2700000" algn="tl">
                    <a:srgbClr val="000000">
                      <a:alpha val="43137"/>
                    </a:srgbClr>
                  </a:outerShdw>
                </a:effectLst>
              </a:rPr>
              <a:t>115</a:t>
            </a:r>
            <a:r>
              <a:rPr lang="zh-TW" altLang="en-US" sz="3800" b="1" dirty="0">
                <a:solidFill>
                  <a:schemeClr val="accent2">
                    <a:lumMod val="75000"/>
                  </a:schemeClr>
                </a:solidFill>
                <a:effectLst>
                  <a:outerShdw blurRad="38100" dist="38100" dir="2700000" algn="tl">
                    <a:srgbClr val="000000">
                      <a:alpha val="43137"/>
                    </a:srgbClr>
                  </a:outerShdw>
                </a:effectLst>
              </a:rPr>
              <a:t>學年度第</a:t>
            </a:r>
            <a:r>
              <a:rPr lang="en-US" altLang="zh-TW" sz="3800" b="1" dirty="0">
                <a:solidFill>
                  <a:schemeClr val="accent2">
                    <a:lumMod val="75000"/>
                  </a:schemeClr>
                </a:solidFill>
                <a:effectLst>
                  <a:outerShdw blurRad="38100" dist="38100" dir="2700000" algn="tl">
                    <a:srgbClr val="000000">
                      <a:alpha val="43137"/>
                    </a:srgbClr>
                  </a:outerShdw>
                </a:effectLst>
              </a:rPr>
              <a:t>1</a:t>
            </a:r>
            <a:r>
              <a:rPr lang="zh-TW" altLang="en-US" sz="3800" b="1" dirty="0" smtClean="0">
                <a:solidFill>
                  <a:schemeClr val="accent2">
                    <a:lumMod val="75000"/>
                  </a:schemeClr>
                </a:solidFill>
                <a:effectLst>
                  <a:outerShdw blurRad="38100" dist="38100" dir="2700000" algn="tl">
                    <a:srgbClr val="000000">
                      <a:alpha val="43137"/>
                    </a:srgbClr>
                  </a:outerShdw>
                </a:effectLst>
              </a:rPr>
              <a:t>學期各項</a:t>
            </a:r>
            <a:r>
              <a:rPr lang="zh-TW" altLang="en-US" sz="3800" b="1" dirty="0">
                <a:solidFill>
                  <a:schemeClr val="accent2">
                    <a:lumMod val="75000"/>
                  </a:schemeClr>
                </a:solidFill>
                <a:effectLst>
                  <a:outerShdw blurRad="38100" dist="38100" dir="2700000" algn="tl">
                    <a:srgbClr val="000000">
                      <a:alpha val="43137"/>
                    </a:srgbClr>
                  </a:outerShdw>
                </a:effectLst>
              </a:rPr>
              <a:t>助學</a:t>
            </a:r>
            <a:r>
              <a:rPr lang="zh-TW" altLang="en-US" sz="3800" b="1" dirty="0" smtClean="0">
                <a:solidFill>
                  <a:schemeClr val="accent2">
                    <a:lumMod val="75000"/>
                  </a:schemeClr>
                </a:solidFill>
                <a:effectLst>
                  <a:outerShdw blurRad="38100" dist="38100" dir="2700000" algn="tl">
                    <a:srgbClr val="000000">
                      <a:alpha val="43137"/>
                    </a:srgbClr>
                  </a:outerShdw>
                </a:effectLst>
              </a:rPr>
              <a:t>措施時</a:t>
            </a:r>
            <a:r>
              <a:rPr lang="zh-TW" altLang="en-US" sz="3800" b="1" dirty="0">
                <a:solidFill>
                  <a:schemeClr val="accent2">
                    <a:lumMod val="75000"/>
                  </a:schemeClr>
                </a:solidFill>
                <a:effectLst>
                  <a:outerShdw blurRad="38100" dist="38100" dir="2700000" algn="tl">
                    <a:srgbClr val="000000">
                      <a:alpha val="43137"/>
                    </a:srgbClr>
                  </a:outerShdw>
                </a:effectLst>
              </a:rPr>
              <a:t>程</a:t>
            </a:r>
          </a:p>
        </p:txBody>
      </p:sp>
      <p:sp>
        <p:nvSpPr>
          <p:cNvPr id="5" name="文字方塊 4"/>
          <p:cNvSpPr txBox="1"/>
          <p:nvPr/>
        </p:nvSpPr>
        <p:spPr>
          <a:xfrm>
            <a:off x="1835696" y="6309320"/>
            <a:ext cx="6912768" cy="292388"/>
          </a:xfrm>
          <a:prstGeom prst="rect">
            <a:avLst/>
          </a:prstGeom>
          <a:noFill/>
        </p:spPr>
        <p:txBody>
          <a:bodyPr wrap="square" rtlCol="0">
            <a:spAutoFit/>
          </a:bodyPr>
          <a:lstStyle/>
          <a:p>
            <a:pPr marL="171450" indent="-171450">
              <a:buFont typeface="Wingdings" panose="05000000000000000000" pitchFamily="2" charset="2"/>
              <a:buChar char="l"/>
            </a:pPr>
            <a:r>
              <a:rPr lang="zh-TW" altLang="zh-TW" sz="1300" u="sng" kern="100" dirty="0" smtClean="0">
                <a:solidFill>
                  <a:srgbClr val="FF0000"/>
                </a:solidFill>
                <a:hlinkClick r:id="rId3"/>
              </a:rPr>
              <a:t>申請</a:t>
            </a:r>
            <a:r>
              <a:rPr lang="zh-TW" altLang="zh-TW" sz="1300" u="sng" kern="100" dirty="0">
                <a:solidFill>
                  <a:srgbClr val="FF0000"/>
                </a:solidFill>
                <a:hlinkClick r:id="rId3"/>
              </a:rPr>
              <a:t>資格及流程請詳</a:t>
            </a:r>
            <a:r>
              <a:rPr lang="zh-TW" altLang="zh-TW" sz="1300" u="sng" kern="100" dirty="0" smtClean="0">
                <a:solidFill>
                  <a:srgbClr val="FF0000"/>
                </a:solidFill>
                <a:hlinkClick r:id="rId3"/>
              </a:rPr>
              <a:t>見</a:t>
            </a:r>
            <a:r>
              <a:rPr lang="zh-TW" altLang="en-US" sz="1300" u="sng" kern="100" dirty="0" smtClean="0">
                <a:solidFill>
                  <a:srgbClr val="FF0000"/>
                </a:solidFill>
                <a:hlinkClick r:id="rId3"/>
              </a:rPr>
              <a:t>本校</a:t>
            </a:r>
            <a:r>
              <a:rPr lang="zh-TW" altLang="zh-TW" sz="1300" u="sng" kern="100" dirty="0" smtClean="0">
                <a:solidFill>
                  <a:srgbClr val="FF0000"/>
                </a:solidFill>
                <a:hlinkClick r:id="rId3"/>
              </a:rPr>
              <a:t>課</a:t>
            </a:r>
            <a:r>
              <a:rPr lang="zh-TW" altLang="zh-TW" sz="1300" u="sng" kern="100" dirty="0">
                <a:solidFill>
                  <a:srgbClr val="FF0000"/>
                </a:solidFill>
                <a:hlinkClick r:id="rId3"/>
              </a:rPr>
              <a:t>指組</a:t>
            </a:r>
            <a:r>
              <a:rPr lang="zh-TW" altLang="zh-TW" sz="1300" u="sng" kern="100" dirty="0" smtClean="0">
                <a:solidFill>
                  <a:srgbClr val="FF0000"/>
                </a:solidFill>
                <a:hlinkClick r:id="rId3"/>
              </a:rPr>
              <a:t>網頁</a:t>
            </a:r>
            <a:r>
              <a:rPr lang="zh-TW" altLang="en-US" sz="1300" u="sng" kern="100" dirty="0">
                <a:solidFill>
                  <a:srgbClr val="FF0000"/>
                </a:solidFill>
                <a:hlinkClick r:id="rId3"/>
              </a:rPr>
              <a:t>，</a:t>
            </a:r>
            <a:r>
              <a:rPr lang="zh-TW" altLang="en-US" sz="1300" u="sng" dirty="0" smtClean="0">
                <a:solidFill>
                  <a:srgbClr val="FF0000"/>
                </a:solidFill>
                <a:hlinkClick r:id="rId3"/>
              </a:rPr>
              <a:t>若有異動亦依本校網頁公告為主。</a:t>
            </a:r>
            <a:endParaRPr lang="zh-TW" altLang="en-US" sz="1300" u="sng" dirty="0">
              <a:solidFill>
                <a:srgbClr val="FF0000"/>
              </a:solidFill>
            </a:endParaRPr>
          </a:p>
        </p:txBody>
      </p:sp>
      <p:graphicFrame>
        <p:nvGraphicFramePr>
          <p:cNvPr id="10" name="表格 9"/>
          <p:cNvGraphicFramePr>
            <a:graphicFrameLocks noGrp="1"/>
          </p:cNvGraphicFramePr>
          <p:nvPr>
            <p:extLst>
              <p:ext uri="{D42A27DB-BD31-4B8C-83A1-F6EECF244321}">
                <p14:modId xmlns:p14="http://schemas.microsoft.com/office/powerpoint/2010/main" val="3431238210"/>
              </p:ext>
            </p:extLst>
          </p:nvPr>
        </p:nvGraphicFramePr>
        <p:xfrm>
          <a:off x="539552" y="1844824"/>
          <a:ext cx="8352928" cy="4343354"/>
        </p:xfrm>
        <a:graphic>
          <a:graphicData uri="http://schemas.openxmlformats.org/drawingml/2006/table">
            <a:tbl>
              <a:tblPr firstRow="1" bandRow="1">
                <a:tableStyleId>{5C22544A-7EE6-4342-B048-85BDC9FD1C3A}</a:tableStyleId>
              </a:tblPr>
              <a:tblGrid>
                <a:gridCol w="4248472">
                  <a:extLst>
                    <a:ext uri="{9D8B030D-6E8A-4147-A177-3AD203B41FA5}">
                      <a16:colId xmlns:a16="http://schemas.microsoft.com/office/drawing/2014/main" val="2489348449"/>
                    </a:ext>
                  </a:extLst>
                </a:gridCol>
                <a:gridCol w="4104456">
                  <a:extLst>
                    <a:ext uri="{9D8B030D-6E8A-4147-A177-3AD203B41FA5}">
                      <a16:colId xmlns:a16="http://schemas.microsoft.com/office/drawing/2014/main" val="517355551"/>
                    </a:ext>
                  </a:extLst>
                </a:gridCol>
              </a:tblGrid>
              <a:tr h="501357">
                <a:tc>
                  <a:txBody>
                    <a:bodyPr/>
                    <a:lstStyle/>
                    <a:p>
                      <a:pPr algn="ctr">
                        <a:lnSpc>
                          <a:spcPts val="1500"/>
                        </a:lnSpc>
                        <a:spcAft>
                          <a:spcPts val="0"/>
                        </a:spcAft>
                      </a:pPr>
                      <a:r>
                        <a:rPr lang="zh-TW" sz="1800" kern="100" dirty="0">
                          <a:effectLst/>
                        </a:rPr>
                        <a:t>項目</a:t>
                      </a:r>
                      <a:endParaRPr 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lnSpc>
                          <a:spcPts val="1500"/>
                        </a:lnSpc>
                        <a:spcAft>
                          <a:spcPts val="0"/>
                        </a:spcAft>
                      </a:pPr>
                      <a:r>
                        <a:rPr lang="zh-TW" sz="1800" kern="100" dirty="0">
                          <a:effectLst/>
                        </a:rPr>
                        <a:t>申請日期</a:t>
                      </a:r>
                      <a:endParaRPr lang="zh-TW" sz="18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249381137"/>
                  </a:ext>
                </a:extLst>
              </a:tr>
              <a:tr h="460977">
                <a:tc>
                  <a:txBody>
                    <a:bodyPr/>
                    <a:lstStyle/>
                    <a:p>
                      <a:pPr algn="ctr">
                        <a:lnSpc>
                          <a:spcPts val="1500"/>
                        </a:lnSpc>
                        <a:spcAft>
                          <a:spcPts val="0"/>
                        </a:spcAft>
                      </a:pPr>
                      <a:r>
                        <a:rPr lang="en-US" sz="1500" kern="100" dirty="0">
                          <a:effectLst/>
                        </a:rPr>
                        <a:t>115-1</a:t>
                      </a:r>
                      <a:r>
                        <a:rPr lang="zh-TW" sz="1500" kern="100" dirty="0">
                          <a:effectLst/>
                        </a:rPr>
                        <a:t>學雜費</a:t>
                      </a:r>
                      <a:r>
                        <a:rPr lang="zh-TW" sz="1500" kern="100" dirty="0" smtClean="0">
                          <a:effectLst/>
                        </a:rPr>
                        <a:t>減免</a:t>
                      </a:r>
                      <a:r>
                        <a:rPr lang="zh-TW" altLang="en-US" sz="1500" kern="100" dirty="0" smtClean="0">
                          <a:effectLst/>
                        </a:rPr>
                        <a:t>申請</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sz="1500" kern="100" dirty="0">
                          <a:effectLst/>
                        </a:rPr>
                        <a:t>115</a:t>
                      </a:r>
                      <a:r>
                        <a:rPr lang="zh-TW" sz="1500" kern="100" dirty="0">
                          <a:effectLst/>
                        </a:rPr>
                        <a:t>年</a:t>
                      </a:r>
                      <a:r>
                        <a:rPr lang="en-US" sz="1500" kern="100" dirty="0">
                          <a:effectLst/>
                        </a:rPr>
                        <a:t>07</a:t>
                      </a:r>
                      <a:r>
                        <a:rPr lang="zh-TW" sz="1500" kern="100" dirty="0">
                          <a:effectLst/>
                        </a:rPr>
                        <a:t>月</a:t>
                      </a:r>
                      <a:r>
                        <a:rPr lang="en-US" sz="1500" kern="100" dirty="0">
                          <a:effectLst/>
                        </a:rPr>
                        <a:t>01</a:t>
                      </a:r>
                      <a:r>
                        <a:rPr lang="zh-TW" sz="1500" kern="100" dirty="0">
                          <a:effectLst/>
                        </a:rPr>
                        <a:t>日至</a:t>
                      </a:r>
                      <a:r>
                        <a:rPr lang="en-US" sz="1500" kern="100" dirty="0">
                          <a:effectLst/>
                        </a:rPr>
                        <a:t>115</a:t>
                      </a:r>
                      <a:r>
                        <a:rPr lang="zh-TW" sz="1500" kern="100" dirty="0">
                          <a:effectLst/>
                        </a:rPr>
                        <a:t>年</a:t>
                      </a:r>
                      <a:r>
                        <a:rPr lang="en-US" sz="1500" kern="100" dirty="0">
                          <a:effectLst/>
                        </a:rPr>
                        <a:t>09</a:t>
                      </a:r>
                      <a:r>
                        <a:rPr lang="zh-TW" sz="1500" kern="100" dirty="0">
                          <a:effectLst/>
                        </a:rPr>
                        <a:t>月</a:t>
                      </a:r>
                      <a:r>
                        <a:rPr lang="en-US" sz="1500" kern="100" dirty="0">
                          <a:effectLst/>
                        </a:rPr>
                        <a:t>18</a:t>
                      </a:r>
                      <a:r>
                        <a:rPr lang="zh-TW" sz="1500" kern="100" dirty="0">
                          <a:effectLst/>
                        </a:rPr>
                        <a:t>日</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4787398"/>
                  </a:ext>
                </a:extLst>
              </a:tr>
              <a:tr h="515094">
                <a:tc>
                  <a:txBody>
                    <a:bodyPr/>
                    <a:lstStyle/>
                    <a:p>
                      <a:pPr algn="ctr">
                        <a:lnSpc>
                          <a:spcPts val="1500"/>
                        </a:lnSpc>
                        <a:spcAft>
                          <a:spcPts val="0"/>
                        </a:spcAft>
                      </a:pPr>
                      <a:r>
                        <a:rPr lang="en-US" sz="1500" kern="100" dirty="0">
                          <a:effectLst/>
                        </a:rPr>
                        <a:t>115</a:t>
                      </a:r>
                      <a:r>
                        <a:rPr lang="zh-TW" sz="1500" kern="100" dirty="0">
                          <a:effectLst/>
                        </a:rPr>
                        <a:t>學年度大專校院不利處境學生助學計畫助學金</a:t>
                      </a:r>
                      <a:r>
                        <a:rPr lang="en-US" sz="1500" kern="100" dirty="0">
                          <a:effectLst/>
                        </a:rPr>
                        <a:t>(</a:t>
                      </a:r>
                      <a:r>
                        <a:rPr lang="zh-TW" sz="1500" kern="100" dirty="0">
                          <a:effectLst/>
                        </a:rPr>
                        <a:t>原弱勢助學金</a:t>
                      </a:r>
                      <a:r>
                        <a:rPr lang="en-US" sz="1500" kern="100" dirty="0">
                          <a:effectLst/>
                        </a:rPr>
                        <a:t>)</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sz="1500" kern="100" dirty="0">
                          <a:effectLst/>
                        </a:rPr>
                        <a:t>115</a:t>
                      </a:r>
                      <a:r>
                        <a:rPr lang="zh-TW" sz="1500" kern="100" dirty="0">
                          <a:effectLst/>
                        </a:rPr>
                        <a:t>年</a:t>
                      </a:r>
                      <a:r>
                        <a:rPr lang="en-US" sz="1500" kern="100" dirty="0">
                          <a:effectLst/>
                        </a:rPr>
                        <a:t>09</a:t>
                      </a:r>
                      <a:r>
                        <a:rPr lang="zh-TW" sz="1500" kern="100" dirty="0">
                          <a:effectLst/>
                        </a:rPr>
                        <a:t>月</a:t>
                      </a:r>
                      <a:r>
                        <a:rPr lang="en-US" sz="1500" kern="100" dirty="0">
                          <a:effectLst/>
                        </a:rPr>
                        <a:t>14</a:t>
                      </a:r>
                      <a:r>
                        <a:rPr lang="zh-TW" sz="1500" kern="100" dirty="0">
                          <a:effectLst/>
                        </a:rPr>
                        <a:t>日至</a:t>
                      </a:r>
                      <a:r>
                        <a:rPr lang="en-US" sz="1500" kern="100" dirty="0">
                          <a:effectLst/>
                        </a:rPr>
                        <a:t>115</a:t>
                      </a:r>
                      <a:r>
                        <a:rPr lang="zh-TW" sz="1500" kern="100" dirty="0">
                          <a:effectLst/>
                        </a:rPr>
                        <a:t>年</a:t>
                      </a:r>
                      <a:r>
                        <a:rPr lang="en-US" sz="1500" kern="100" dirty="0">
                          <a:effectLst/>
                        </a:rPr>
                        <a:t>09</a:t>
                      </a:r>
                      <a:r>
                        <a:rPr lang="zh-TW" sz="1500" kern="100" dirty="0" smtClean="0">
                          <a:effectLst/>
                        </a:rPr>
                        <a:t>月</a:t>
                      </a:r>
                      <a:r>
                        <a:rPr lang="en-US" altLang="zh-TW" sz="1500" kern="100" dirty="0" smtClean="0">
                          <a:effectLst/>
                        </a:rPr>
                        <a:t>30</a:t>
                      </a:r>
                      <a:r>
                        <a:rPr lang="zh-TW" sz="1500" kern="100" dirty="0" smtClean="0">
                          <a:effectLst/>
                        </a:rPr>
                        <a:t>日</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786531509"/>
                  </a:ext>
                </a:extLst>
              </a:tr>
              <a:tr h="538796">
                <a:tc>
                  <a:txBody>
                    <a:bodyPr/>
                    <a:lstStyle/>
                    <a:p>
                      <a:pPr algn="ctr">
                        <a:lnSpc>
                          <a:spcPts val="1500"/>
                        </a:lnSpc>
                        <a:spcAft>
                          <a:spcPts val="0"/>
                        </a:spcAft>
                      </a:pPr>
                      <a:r>
                        <a:rPr lang="en-US" sz="1500" kern="100" dirty="0">
                          <a:effectLst/>
                        </a:rPr>
                        <a:t>115-1</a:t>
                      </a:r>
                      <a:r>
                        <a:rPr lang="zh-TW" sz="1500" kern="100" dirty="0">
                          <a:effectLst/>
                        </a:rPr>
                        <a:t>校友會認養經濟不利學生就學助學金</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sz="1500" kern="100" dirty="0">
                          <a:effectLst/>
                        </a:rPr>
                        <a:t>115</a:t>
                      </a:r>
                      <a:r>
                        <a:rPr lang="zh-TW" sz="1500" kern="100" dirty="0">
                          <a:effectLst/>
                        </a:rPr>
                        <a:t>年</a:t>
                      </a:r>
                      <a:r>
                        <a:rPr lang="en-US" sz="1500" kern="100" dirty="0">
                          <a:effectLst/>
                        </a:rPr>
                        <a:t>09</a:t>
                      </a:r>
                      <a:r>
                        <a:rPr lang="zh-TW" sz="1500" kern="100" dirty="0">
                          <a:effectLst/>
                        </a:rPr>
                        <a:t>月</a:t>
                      </a:r>
                      <a:r>
                        <a:rPr lang="en-US" sz="1500" kern="100" dirty="0">
                          <a:effectLst/>
                        </a:rPr>
                        <a:t>09</a:t>
                      </a:r>
                      <a:r>
                        <a:rPr lang="zh-TW" sz="1500" kern="100" dirty="0">
                          <a:effectLst/>
                        </a:rPr>
                        <a:t>日至</a:t>
                      </a:r>
                      <a:r>
                        <a:rPr lang="en-US" sz="1500" kern="100" dirty="0">
                          <a:effectLst/>
                        </a:rPr>
                        <a:t>115</a:t>
                      </a:r>
                      <a:r>
                        <a:rPr lang="zh-TW" sz="1500" kern="100" dirty="0">
                          <a:effectLst/>
                        </a:rPr>
                        <a:t>年</a:t>
                      </a:r>
                      <a:r>
                        <a:rPr lang="en-US" sz="1500" kern="100" dirty="0">
                          <a:effectLst/>
                        </a:rPr>
                        <a:t>09</a:t>
                      </a:r>
                      <a:r>
                        <a:rPr lang="zh-TW" sz="1500" kern="100" dirty="0">
                          <a:effectLst/>
                        </a:rPr>
                        <a:t>月</a:t>
                      </a:r>
                      <a:r>
                        <a:rPr lang="en-US" sz="1500" kern="100" dirty="0">
                          <a:effectLst/>
                        </a:rPr>
                        <a:t>24</a:t>
                      </a:r>
                      <a:r>
                        <a:rPr lang="zh-TW" sz="1500" kern="100" dirty="0">
                          <a:effectLst/>
                        </a:rPr>
                        <a:t>日</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82494748"/>
                  </a:ext>
                </a:extLst>
              </a:tr>
              <a:tr h="504056">
                <a:tc>
                  <a:txBody>
                    <a:bodyPr/>
                    <a:lstStyle/>
                    <a:p>
                      <a:pPr algn="ctr">
                        <a:lnSpc>
                          <a:spcPts val="1500"/>
                        </a:lnSpc>
                        <a:spcAft>
                          <a:spcPts val="0"/>
                        </a:spcAft>
                      </a:pPr>
                      <a:r>
                        <a:rPr lang="en-US" sz="1500" kern="100" dirty="0">
                          <a:effectLst/>
                        </a:rPr>
                        <a:t>115-1</a:t>
                      </a:r>
                      <a:r>
                        <a:rPr lang="zh-TW" sz="1500" kern="100" dirty="0">
                          <a:effectLst/>
                        </a:rPr>
                        <a:t>學產基金低收入戶學生助學金</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lnSpc>
                          <a:spcPts val="1500"/>
                        </a:lnSpc>
                        <a:spcAft>
                          <a:spcPts val="0"/>
                        </a:spcAft>
                      </a:pPr>
                      <a:r>
                        <a:rPr lang="en-US" sz="1500" kern="100" dirty="0">
                          <a:effectLst/>
                        </a:rPr>
                        <a:t>115</a:t>
                      </a:r>
                      <a:r>
                        <a:rPr lang="zh-TW" sz="1500" kern="100" dirty="0">
                          <a:effectLst/>
                        </a:rPr>
                        <a:t>年</a:t>
                      </a:r>
                      <a:r>
                        <a:rPr lang="en-US" sz="1500" kern="100" dirty="0">
                          <a:effectLst/>
                        </a:rPr>
                        <a:t>09</a:t>
                      </a:r>
                      <a:r>
                        <a:rPr lang="zh-TW" sz="1500" kern="100" dirty="0">
                          <a:effectLst/>
                        </a:rPr>
                        <a:t>月</a:t>
                      </a:r>
                      <a:r>
                        <a:rPr lang="en-US" sz="1500" kern="100" dirty="0">
                          <a:effectLst/>
                        </a:rPr>
                        <a:t>14</a:t>
                      </a:r>
                      <a:r>
                        <a:rPr lang="zh-TW" sz="1500" kern="100" dirty="0">
                          <a:effectLst/>
                        </a:rPr>
                        <a:t>日至</a:t>
                      </a:r>
                      <a:r>
                        <a:rPr lang="en-US" sz="1500" kern="100" dirty="0">
                          <a:effectLst/>
                        </a:rPr>
                        <a:t>115</a:t>
                      </a:r>
                      <a:r>
                        <a:rPr lang="zh-TW" sz="1500" kern="100" dirty="0">
                          <a:effectLst/>
                        </a:rPr>
                        <a:t>年</a:t>
                      </a:r>
                      <a:r>
                        <a:rPr lang="en-US" sz="1500" kern="100" dirty="0">
                          <a:effectLst/>
                        </a:rPr>
                        <a:t>09</a:t>
                      </a:r>
                      <a:r>
                        <a:rPr lang="zh-TW" sz="1500" kern="100" dirty="0" smtClean="0">
                          <a:effectLst/>
                        </a:rPr>
                        <a:t>月</a:t>
                      </a:r>
                      <a:r>
                        <a:rPr lang="en-US" altLang="zh-TW" sz="1500" kern="100" dirty="0" smtClean="0">
                          <a:effectLst/>
                        </a:rPr>
                        <a:t>30</a:t>
                      </a:r>
                      <a:r>
                        <a:rPr lang="zh-TW" sz="1500" kern="100" dirty="0" smtClean="0">
                          <a:effectLst/>
                        </a:rPr>
                        <a:t>日</a:t>
                      </a:r>
                      <a:endParaRPr lang="zh-TW" sz="1500" kern="100" dirty="0">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141978556"/>
                  </a:ext>
                </a:extLst>
              </a:tr>
              <a:tr h="432048">
                <a:tc>
                  <a:txBody>
                    <a:bodyPr/>
                    <a:lstStyle/>
                    <a:p>
                      <a:pPr algn="ctr"/>
                      <a:r>
                        <a:rPr lang="zh-TW" altLang="en-US" sz="1500" dirty="0" smtClean="0"/>
                        <a:t>清寒學生助學金</a:t>
                      </a:r>
                      <a:endParaRPr lang="zh-TW" altLang="en-US" sz="15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500" kern="100" dirty="0" smtClean="0">
                          <a:effectLst/>
                        </a:rPr>
                        <a:t>115</a:t>
                      </a:r>
                      <a:r>
                        <a:rPr lang="zh-TW" altLang="zh-TW" sz="1500" kern="100" dirty="0" smtClean="0">
                          <a:effectLst/>
                        </a:rPr>
                        <a:t>年</a:t>
                      </a:r>
                      <a:r>
                        <a:rPr lang="en-US" altLang="zh-TW" sz="1500" kern="100" dirty="0" smtClean="0">
                          <a:effectLst/>
                        </a:rPr>
                        <a:t>11</a:t>
                      </a:r>
                      <a:r>
                        <a:rPr lang="zh-TW" altLang="zh-TW" sz="1500" kern="100" dirty="0" smtClean="0">
                          <a:effectLst/>
                        </a:rPr>
                        <a:t>月</a:t>
                      </a:r>
                      <a:r>
                        <a:rPr lang="en-US" altLang="zh-TW" sz="1500" kern="100" dirty="0" smtClean="0">
                          <a:effectLst/>
                        </a:rPr>
                        <a:t>09</a:t>
                      </a:r>
                      <a:r>
                        <a:rPr lang="zh-TW" altLang="zh-TW" sz="1500" kern="100" dirty="0" smtClean="0">
                          <a:effectLst/>
                        </a:rPr>
                        <a:t>日至</a:t>
                      </a:r>
                      <a:r>
                        <a:rPr lang="en-US" altLang="zh-TW" sz="1500" kern="100" dirty="0" smtClean="0">
                          <a:effectLst/>
                        </a:rPr>
                        <a:t>115</a:t>
                      </a:r>
                      <a:r>
                        <a:rPr lang="zh-TW" altLang="zh-TW" sz="1500" kern="100" dirty="0" smtClean="0">
                          <a:effectLst/>
                        </a:rPr>
                        <a:t>年</a:t>
                      </a:r>
                      <a:r>
                        <a:rPr lang="en-US" altLang="zh-TW" sz="1500" kern="100" dirty="0" smtClean="0">
                          <a:effectLst/>
                        </a:rPr>
                        <a:t>11</a:t>
                      </a:r>
                      <a:r>
                        <a:rPr lang="zh-TW" altLang="zh-TW" sz="1500" kern="100" dirty="0" smtClean="0">
                          <a:effectLst/>
                        </a:rPr>
                        <a:t>月</a:t>
                      </a:r>
                      <a:r>
                        <a:rPr lang="en-US" altLang="zh-TW" sz="1500" kern="100" dirty="0" smtClean="0">
                          <a:effectLst/>
                        </a:rPr>
                        <a:t>20</a:t>
                      </a:r>
                      <a:r>
                        <a:rPr lang="zh-TW" altLang="zh-TW" sz="1500" kern="100" dirty="0" smtClean="0">
                          <a:effectLst/>
                        </a:rPr>
                        <a:t>日</a:t>
                      </a:r>
                      <a:endParaRPr lang="zh-TW" altLang="zh-TW" sz="1500" kern="100" dirty="0" smtClean="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extLst>
                  <a:ext uri="{0D108BD9-81ED-4DB2-BD59-A6C34878D82A}">
                    <a16:rowId xmlns:a16="http://schemas.microsoft.com/office/drawing/2014/main" val="2481356744"/>
                  </a:ext>
                </a:extLst>
              </a:tr>
              <a:tr h="4549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500" dirty="0" smtClean="0"/>
                        <a:t>身心障礙學生助學金</a:t>
                      </a:r>
                      <a:endParaRPr lang="zh-TW" altLang="en-US" sz="15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500" kern="100" dirty="0" smtClean="0">
                          <a:effectLst/>
                        </a:rPr>
                        <a:t>115</a:t>
                      </a:r>
                      <a:r>
                        <a:rPr lang="zh-TW" altLang="zh-TW" sz="1500" kern="100" dirty="0" smtClean="0">
                          <a:effectLst/>
                        </a:rPr>
                        <a:t>年</a:t>
                      </a:r>
                      <a:r>
                        <a:rPr lang="en-US" altLang="zh-TW" sz="1500" kern="100" dirty="0" smtClean="0">
                          <a:effectLst/>
                        </a:rPr>
                        <a:t>11</a:t>
                      </a:r>
                      <a:r>
                        <a:rPr lang="zh-TW" altLang="zh-TW" sz="1500" kern="100" dirty="0" smtClean="0">
                          <a:effectLst/>
                        </a:rPr>
                        <a:t>月</a:t>
                      </a:r>
                      <a:r>
                        <a:rPr lang="en-US" altLang="zh-TW" sz="1500" kern="100" dirty="0" smtClean="0">
                          <a:effectLst/>
                        </a:rPr>
                        <a:t>09</a:t>
                      </a:r>
                      <a:r>
                        <a:rPr lang="zh-TW" altLang="zh-TW" sz="1500" kern="100" dirty="0" smtClean="0">
                          <a:effectLst/>
                        </a:rPr>
                        <a:t>日至</a:t>
                      </a:r>
                      <a:r>
                        <a:rPr lang="en-US" altLang="zh-TW" sz="1500" kern="100" dirty="0" smtClean="0">
                          <a:effectLst/>
                        </a:rPr>
                        <a:t>115</a:t>
                      </a:r>
                      <a:r>
                        <a:rPr lang="zh-TW" altLang="zh-TW" sz="1500" kern="100" dirty="0" smtClean="0">
                          <a:effectLst/>
                        </a:rPr>
                        <a:t>年</a:t>
                      </a:r>
                      <a:r>
                        <a:rPr lang="en-US" altLang="zh-TW" sz="1500" kern="100" dirty="0" smtClean="0">
                          <a:effectLst/>
                        </a:rPr>
                        <a:t>11</a:t>
                      </a:r>
                      <a:r>
                        <a:rPr lang="zh-TW" altLang="zh-TW" sz="1500" kern="100" dirty="0" smtClean="0">
                          <a:effectLst/>
                        </a:rPr>
                        <a:t>月</a:t>
                      </a:r>
                      <a:r>
                        <a:rPr lang="en-US" altLang="zh-TW" sz="1500" kern="100" dirty="0" smtClean="0">
                          <a:effectLst/>
                        </a:rPr>
                        <a:t>20</a:t>
                      </a:r>
                      <a:r>
                        <a:rPr lang="zh-TW" altLang="zh-TW" sz="1500" kern="100" dirty="0" smtClean="0">
                          <a:effectLst/>
                        </a:rPr>
                        <a:t>日</a:t>
                      </a:r>
                      <a:endParaRPr lang="zh-TW" altLang="zh-TW" sz="1500" kern="100" dirty="0" smtClean="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extLst>
                  <a:ext uri="{0D108BD9-81ED-4DB2-BD59-A6C34878D82A}">
                    <a16:rowId xmlns:a16="http://schemas.microsoft.com/office/drawing/2014/main" val="4255060643"/>
                  </a:ext>
                </a:extLst>
              </a:tr>
              <a:tr h="4542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500" dirty="0" smtClean="0"/>
                        <a:t>失業勞工子女助學金</a:t>
                      </a:r>
                      <a:endParaRPr lang="zh-TW" altLang="en-US" sz="15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500" kern="100" dirty="0" smtClean="0">
                          <a:effectLst/>
                        </a:rPr>
                        <a:t>115</a:t>
                      </a:r>
                      <a:r>
                        <a:rPr lang="zh-TW" altLang="zh-TW" sz="1500" kern="100" dirty="0" smtClean="0">
                          <a:effectLst/>
                        </a:rPr>
                        <a:t>年</a:t>
                      </a:r>
                      <a:r>
                        <a:rPr lang="en-US" altLang="zh-TW" sz="1500" kern="100" dirty="0" smtClean="0">
                          <a:effectLst/>
                        </a:rPr>
                        <a:t>11</a:t>
                      </a:r>
                      <a:r>
                        <a:rPr lang="zh-TW" altLang="zh-TW" sz="1500" kern="100" dirty="0" smtClean="0">
                          <a:effectLst/>
                        </a:rPr>
                        <a:t>月</a:t>
                      </a:r>
                      <a:r>
                        <a:rPr lang="en-US" altLang="zh-TW" sz="1500" kern="100" dirty="0" smtClean="0">
                          <a:effectLst/>
                        </a:rPr>
                        <a:t>09</a:t>
                      </a:r>
                      <a:r>
                        <a:rPr lang="zh-TW" altLang="zh-TW" sz="1500" kern="100" dirty="0" smtClean="0">
                          <a:effectLst/>
                        </a:rPr>
                        <a:t>日至</a:t>
                      </a:r>
                      <a:r>
                        <a:rPr lang="en-US" altLang="zh-TW" sz="1500" kern="100" dirty="0" smtClean="0">
                          <a:effectLst/>
                        </a:rPr>
                        <a:t>115</a:t>
                      </a:r>
                      <a:r>
                        <a:rPr lang="zh-TW" altLang="zh-TW" sz="1500" kern="100" dirty="0" smtClean="0">
                          <a:effectLst/>
                        </a:rPr>
                        <a:t>年</a:t>
                      </a:r>
                      <a:r>
                        <a:rPr lang="en-US" altLang="zh-TW" sz="1500" kern="100" dirty="0" smtClean="0">
                          <a:effectLst/>
                        </a:rPr>
                        <a:t>11</a:t>
                      </a:r>
                      <a:r>
                        <a:rPr lang="zh-TW" altLang="zh-TW" sz="1500" kern="100" dirty="0" smtClean="0">
                          <a:effectLst/>
                        </a:rPr>
                        <a:t>月</a:t>
                      </a:r>
                      <a:r>
                        <a:rPr lang="en-US" altLang="zh-TW" sz="1500" kern="100" dirty="0" smtClean="0">
                          <a:effectLst/>
                        </a:rPr>
                        <a:t>20</a:t>
                      </a:r>
                      <a:r>
                        <a:rPr lang="zh-TW" altLang="zh-TW" sz="1500" kern="100" dirty="0" smtClean="0">
                          <a:effectLst/>
                        </a:rPr>
                        <a:t>日</a:t>
                      </a:r>
                      <a:endParaRPr lang="zh-TW" altLang="zh-TW" sz="1500" kern="100" dirty="0" smtClean="0">
                        <a:effectLst/>
                        <a:latin typeface="Times New Roman" panose="02020603050405020304" pitchFamily="18" charset="0"/>
                        <a:ea typeface="新細明體" panose="02020500000000000000" pitchFamily="18" charset="-120"/>
                        <a:cs typeface="Times New Roman" panose="02020603050405020304" pitchFamily="18" charset="0"/>
                      </a:endParaRPr>
                    </a:p>
                  </a:txBody>
                  <a:tcPr anchor="ctr"/>
                </a:tc>
                <a:extLst>
                  <a:ext uri="{0D108BD9-81ED-4DB2-BD59-A6C34878D82A}">
                    <a16:rowId xmlns:a16="http://schemas.microsoft.com/office/drawing/2014/main" val="1901954592"/>
                  </a:ext>
                </a:extLst>
              </a:tr>
              <a:tr h="48181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500" dirty="0" smtClean="0"/>
                        <a:t>清寒優秀學生勵學獎學金</a:t>
                      </a:r>
                    </a:p>
                  </a:txBody>
                  <a:tcPr anchor="ctr"/>
                </a:tc>
                <a:tc>
                  <a:txBody>
                    <a:bodyPr/>
                    <a:lstStyle/>
                    <a:p>
                      <a:pPr algn="ctr"/>
                      <a:r>
                        <a:rPr kumimoji="0" lang="zh-TW" altLang="en-US" sz="1500" kern="100" dirty="0" smtClean="0">
                          <a:solidFill>
                            <a:schemeClr val="dk1"/>
                          </a:solidFill>
                          <a:effectLst/>
                          <a:latin typeface="+mn-lt"/>
                          <a:ea typeface="+mn-ea"/>
                          <a:cs typeface="+mn-cs"/>
                        </a:rPr>
                        <a:t>依教育部公告時程及名額核定辦理</a:t>
                      </a:r>
                      <a:endParaRPr kumimoji="0" lang="zh-TW" altLang="en-US" sz="1500" kern="100" dirty="0">
                        <a:solidFill>
                          <a:schemeClr val="dk1"/>
                        </a:solidFill>
                        <a:effectLst/>
                        <a:latin typeface="+mn-lt"/>
                        <a:ea typeface="+mn-ea"/>
                        <a:cs typeface="+mn-cs"/>
                      </a:endParaRPr>
                    </a:p>
                  </a:txBody>
                  <a:tcPr anchor="ctr"/>
                </a:tc>
                <a:extLst>
                  <a:ext uri="{0D108BD9-81ED-4DB2-BD59-A6C34878D82A}">
                    <a16:rowId xmlns:a16="http://schemas.microsoft.com/office/drawing/2014/main" val="1926434302"/>
                  </a:ext>
                </a:extLst>
              </a:tr>
            </a:tbl>
          </a:graphicData>
        </a:graphic>
      </p:graphicFrame>
      <p:sp>
        <p:nvSpPr>
          <p:cNvPr id="6" name="文字方塊 5">
            <a:hlinkClick r:id="rId4" action="ppaction://hlinksldjump"/>
          </p:cNvPr>
          <p:cNvSpPr txBox="1"/>
          <p:nvPr/>
        </p:nvSpPr>
        <p:spPr>
          <a:xfrm>
            <a:off x="8316416" y="116632"/>
            <a:ext cx="684584" cy="292388"/>
          </a:xfrm>
          <a:prstGeom prst="rect">
            <a:avLst/>
          </a:prstGeom>
          <a:solidFill>
            <a:schemeClr val="accent3">
              <a:lumMod val="20000"/>
              <a:lumOff val="80000"/>
            </a:schemeClr>
          </a:solidFill>
          <a:ln cap="rnd" cmpd="thickThin">
            <a:solidFill>
              <a:srgbClr val="92D050"/>
            </a:solidFill>
          </a:ln>
        </p:spPr>
        <p:txBody>
          <a:bodyPr wrap="square" rtlCol="0">
            <a:spAutoFit/>
          </a:bodyPr>
          <a:lstStyle/>
          <a:p>
            <a:r>
              <a:rPr lang="zh-TW" altLang="en-US" sz="1300" b="1" dirty="0" smtClean="0">
                <a:solidFill>
                  <a:schemeClr val="accent5">
                    <a:lumMod val="75000"/>
                  </a:schemeClr>
                </a:solidFill>
                <a:hlinkClick r:id="rId4" action="ppaction://hlinksldjump"/>
              </a:rPr>
              <a:t>回目錄</a:t>
            </a:r>
            <a:endParaRPr lang="zh-TW" altLang="en-US" sz="1300" b="1" dirty="0">
              <a:solidFill>
                <a:schemeClr val="accent5">
                  <a:lumMod val="75000"/>
                </a:schemeClr>
              </a:solidFill>
            </a:endParaRPr>
          </a:p>
        </p:txBody>
      </p:sp>
    </p:spTree>
    <p:extLst>
      <p:ext uri="{BB962C8B-B14F-4D97-AF65-F5344CB8AC3E}">
        <p14:creationId xmlns:p14="http://schemas.microsoft.com/office/powerpoint/2010/main" val="602168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9163456" cy="764704"/>
          </a:xfrm>
          <a:prstGeom prst="rect">
            <a:avLst/>
          </a:prstGeom>
          <a:solidFill>
            <a:schemeClr val="accent1">
              <a:lumMod val="20000"/>
              <a:lumOff val="8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251520" y="44624"/>
            <a:ext cx="5256584" cy="720080"/>
          </a:xfrm>
        </p:spPr>
        <p:txBody>
          <a:bodyPr vert="horz" lIns="91440" tIns="45720" rIns="91440" bIns="45720" rtlCol="0" anchor="t">
            <a:noAutofit/>
          </a:bodyPr>
          <a:lstStyle/>
          <a:p>
            <a:r>
              <a:rPr lang="zh-TW" altLang="en-US" sz="3800" b="1" dirty="0">
                <a:solidFill>
                  <a:schemeClr val="accent2">
                    <a:lumMod val="75000"/>
                  </a:schemeClr>
                </a:solidFill>
                <a:effectLst>
                  <a:outerShdw blurRad="38100" dist="38100" dir="2700000" algn="tl">
                    <a:srgbClr val="000000">
                      <a:alpha val="43137"/>
                    </a:srgbClr>
                  </a:outerShdw>
                </a:effectLst>
              </a:rPr>
              <a:t>學雜費減免各項說明</a:t>
            </a:r>
          </a:p>
        </p:txBody>
      </p:sp>
      <p:sp>
        <p:nvSpPr>
          <p:cNvPr id="20" name="矩形 19"/>
          <p:cNvSpPr/>
          <p:nvPr/>
        </p:nvSpPr>
        <p:spPr>
          <a:xfrm>
            <a:off x="179512" y="836712"/>
            <a:ext cx="8856984" cy="1765868"/>
          </a:xfrm>
          <a:prstGeom prst="rect">
            <a:avLst/>
          </a:prstGeom>
        </p:spPr>
        <p:txBody>
          <a:bodyPr wrap="square">
            <a:spAutoFit/>
          </a:bodyPr>
          <a:lstStyle/>
          <a:p>
            <a:pPr marL="285750" lvl="0" indent="-285750">
              <a:lnSpc>
                <a:spcPct val="150000"/>
              </a:lnSpc>
              <a:buClr>
                <a:schemeClr val="accent5">
                  <a:lumMod val="60000"/>
                  <a:lumOff val="40000"/>
                </a:schemeClr>
              </a:buClr>
              <a:buFont typeface="Wingdings" panose="05000000000000000000" pitchFamily="2" charset="2"/>
              <a:buChar char="Ø"/>
            </a:pPr>
            <a:r>
              <a:rPr lang="zh-TW" altLang="en-US" sz="1450" dirty="0" smtClean="0">
                <a:solidFill>
                  <a:srgbClr val="002060"/>
                </a:solidFill>
                <a:latin typeface="+mn-ea"/>
              </a:rPr>
              <a:t>自</a:t>
            </a:r>
            <a:r>
              <a:rPr lang="en-US" altLang="zh-TW" sz="1450" dirty="0">
                <a:solidFill>
                  <a:srgbClr val="002060"/>
                </a:solidFill>
                <a:latin typeface="+mn-ea"/>
              </a:rPr>
              <a:t>115</a:t>
            </a:r>
            <a:r>
              <a:rPr lang="zh-TW" altLang="en-US" sz="1450" dirty="0">
                <a:solidFill>
                  <a:srgbClr val="002060"/>
                </a:solidFill>
                <a:latin typeface="+mn-ea"/>
              </a:rPr>
              <a:t>學年度第</a:t>
            </a:r>
            <a:r>
              <a:rPr lang="en-US" altLang="zh-TW" sz="1450" dirty="0">
                <a:solidFill>
                  <a:srgbClr val="002060"/>
                </a:solidFill>
                <a:latin typeface="+mn-ea"/>
              </a:rPr>
              <a:t>1</a:t>
            </a:r>
            <a:r>
              <a:rPr lang="zh-TW" altLang="en-US" sz="1450" dirty="0">
                <a:solidFill>
                  <a:srgbClr val="002060"/>
                </a:solidFill>
                <a:latin typeface="+mn-ea"/>
              </a:rPr>
              <a:t>學期起</a:t>
            </a:r>
            <a:r>
              <a:rPr lang="zh-TW" altLang="en-US" sz="1450" dirty="0" smtClean="0">
                <a:solidFill>
                  <a:srgbClr val="002060"/>
                </a:solidFill>
                <a:latin typeface="+mn-ea"/>
              </a:rPr>
              <a:t>，勞動</a:t>
            </a:r>
            <a:r>
              <a:rPr lang="zh-TW" altLang="en-US" sz="1450" dirty="0">
                <a:solidFill>
                  <a:srgbClr val="002060"/>
                </a:solidFill>
                <a:latin typeface="+mn-ea"/>
              </a:rPr>
              <a:t>部「失業勞工在學子女生活扶助金</a:t>
            </a:r>
            <a:r>
              <a:rPr lang="zh-TW" altLang="en-US" sz="1450" dirty="0" smtClean="0">
                <a:solidFill>
                  <a:srgbClr val="002060"/>
                </a:solidFill>
                <a:latin typeface="+mn-ea"/>
              </a:rPr>
              <a:t>」與</a:t>
            </a:r>
            <a:r>
              <a:rPr lang="zh-TW" altLang="en-US" sz="1450" dirty="0">
                <a:solidFill>
                  <a:srgbClr val="002060"/>
                </a:solidFill>
                <a:latin typeface="+mn-ea"/>
              </a:rPr>
              <a:t>教育部各類學雜費減免、不利處境助學金或拉近方案，因補助性質不同，無重複請領之疑慮。</a:t>
            </a:r>
          </a:p>
          <a:p>
            <a:pPr marL="285750" lvl="0" indent="-285750">
              <a:lnSpc>
                <a:spcPct val="150000"/>
              </a:lnSpc>
              <a:buClr>
                <a:schemeClr val="accent5">
                  <a:lumMod val="60000"/>
                  <a:lumOff val="40000"/>
                </a:schemeClr>
              </a:buClr>
              <a:buFont typeface="Wingdings" panose="05000000000000000000" pitchFamily="2" charset="2"/>
              <a:buChar char="Ø"/>
            </a:pPr>
            <a:r>
              <a:rPr lang="zh-TW" altLang="en-US" sz="1450" dirty="0">
                <a:solidFill>
                  <a:srgbClr val="002060"/>
                </a:solidFill>
                <a:latin typeface="+mn-ea"/>
              </a:rPr>
              <a:t>若您須辦理就學貸款，請務必於貸款前先辦理</a:t>
            </a:r>
            <a:r>
              <a:rPr lang="zh-TW" altLang="en-US" sz="1450" dirty="0" smtClean="0">
                <a:solidFill>
                  <a:srgbClr val="002060"/>
                </a:solidFill>
                <a:latin typeface="+mn-ea"/>
              </a:rPr>
              <a:t>減免</a:t>
            </a:r>
            <a:r>
              <a:rPr lang="zh-TW" altLang="en-US" sz="1450" dirty="0">
                <a:solidFill>
                  <a:srgbClr val="002060"/>
                </a:solidFill>
                <a:latin typeface="+mn-ea"/>
              </a:rPr>
              <a:t>並</a:t>
            </a:r>
            <a:r>
              <a:rPr lang="zh-TW" altLang="en-US" sz="1450" dirty="0" smtClean="0">
                <a:solidFill>
                  <a:srgbClr val="002060"/>
                </a:solidFill>
                <a:latin typeface="+mn-ea"/>
              </a:rPr>
              <a:t>更新</a:t>
            </a:r>
            <a:r>
              <a:rPr lang="zh-TW" altLang="en-US" sz="1450" dirty="0">
                <a:solidFill>
                  <a:srgbClr val="002060"/>
                </a:solidFill>
                <a:latin typeface="+mn-ea"/>
              </a:rPr>
              <a:t>繳費單後，再辦理貸款。</a:t>
            </a:r>
          </a:p>
          <a:p>
            <a:pPr marL="285750" lvl="0" indent="-285750">
              <a:lnSpc>
                <a:spcPct val="150000"/>
              </a:lnSpc>
              <a:buClr>
                <a:schemeClr val="accent5">
                  <a:lumMod val="60000"/>
                  <a:lumOff val="40000"/>
                </a:schemeClr>
              </a:buClr>
              <a:buFont typeface="Wingdings" panose="05000000000000000000" pitchFamily="2" charset="2"/>
              <a:buChar char="Ø"/>
            </a:pPr>
            <a:r>
              <a:rPr lang="zh-TW" altLang="en-US" sz="1450" dirty="0" smtClean="0">
                <a:solidFill>
                  <a:srgbClr val="002060"/>
                </a:solidFill>
                <a:latin typeface="+mn-ea"/>
              </a:rPr>
              <a:t>因重新就讀同學程、延長</a:t>
            </a:r>
            <a:r>
              <a:rPr lang="zh-TW" altLang="en-US" sz="1450" dirty="0">
                <a:solidFill>
                  <a:srgbClr val="002060"/>
                </a:solidFill>
                <a:latin typeface="+mn-ea"/>
              </a:rPr>
              <a:t>修業年限、重修及補修之學雜費，</a:t>
            </a:r>
            <a:r>
              <a:rPr lang="zh-TW" altLang="en-US" sz="1450" dirty="0" smtClean="0">
                <a:solidFill>
                  <a:srgbClr val="002060"/>
                </a:solidFill>
                <a:latin typeface="+mn-ea"/>
              </a:rPr>
              <a:t>不予申請任一減免</a:t>
            </a:r>
            <a:r>
              <a:rPr lang="zh-TW" altLang="en-US" sz="1450" dirty="0">
                <a:solidFill>
                  <a:srgbClr val="002060"/>
                </a:solidFill>
                <a:latin typeface="+mn-ea"/>
              </a:rPr>
              <a:t>。</a:t>
            </a:r>
            <a:endParaRPr lang="en-US" altLang="zh-TW" sz="1450" dirty="0">
              <a:solidFill>
                <a:srgbClr val="002060"/>
              </a:solidFill>
              <a:latin typeface="+mn-ea"/>
            </a:endParaRPr>
          </a:p>
          <a:p>
            <a:pPr marL="285750" lvl="0" indent="-285750">
              <a:lnSpc>
                <a:spcPct val="150000"/>
              </a:lnSpc>
              <a:buClr>
                <a:schemeClr val="accent5">
                  <a:lumMod val="60000"/>
                  <a:lumOff val="40000"/>
                </a:schemeClr>
              </a:buClr>
              <a:buFont typeface="Wingdings" panose="05000000000000000000" pitchFamily="2" charset="2"/>
              <a:buChar char="Ø"/>
            </a:pPr>
            <a:r>
              <a:rPr lang="zh-TW" altLang="en-US" sz="1450" dirty="0">
                <a:solidFill>
                  <a:srgbClr val="002060"/>
                </a:solidFill>
                <a:latin typeface="+mn-ea"/>
              </a:rPr>
              <a:t>已獲政府其他相關學雜費減免、補助或予補助學雜費性質相當之給付者</a:t>
            </a:r>
            <a:r>
              <a:rPr lang="zh-TW" altLang="en-US" sz="1450" dirty="0" smtClean="0">
                <a:solidFill>
                  <a:srgbClr val="002060"/>
                </a:solidFill>
                <a:latin typeface="+mn-ea"/>
              </a:rPr>
              <a:t>，除法規定有規定外，不予</a:t>
            </a:r>
            <a:r>
              <a:rPr lang="zh-TW" altLang="en-US" sz="1450" dirty="0">
                <a:solidFill>
                  <a:srgbClr val="002060"/>
                </a:solidFill>
                <a:latin typeface="+mn-ea"/>
              </a:rPr>
              <a:t>減免</a:t>
            </a:r>
            <a:r>
              <a:rPr lang="zh-TW" altLang="en-US" sz="1450" dirty="0" smtClean="0">
                <a:solidFill>
                  <a:srgbClr val="002060"/>
                </a:solidFill>
                <a:latin typeface="+mn-ea"/>
              </a:rPr>
              <a:t>。</a:t>
            </a:r>
            <a:endParaRPr lang="zh-TW" altLang="en-US" sz="1450" dirty="0">
              <a:solidFill>
                <a:srgbClr val="002060"/>
              </a:solidFill>
              <a:latin typeface="+mn-ea"/>
            </a:endParaRPr>
          </a:p>
        </p:txBody>
      </p:sp>
      <p:graphicFrame>
        <p:nvGraphicFramePr>
          <p:cNvPr id="7" name="資料庫圖表 6"/>
          <p:cNvGraphicFramePr/>
          <p:nvPr>
            <p:extLst>
              <p:ext uri="{D42A27DB-BD31-4B8C-83A1-F6EECF244321}">
                <p14:modId xmlns:p14="http://schemas.microsoft.com/office/powerpoint/2010/main" val="490006082"/>
              </p:ext>
            </p:extLst>
          </p:nvPr>
        </p:nvGraphicFramePr>
        <p:xfrm>
          <a:off x="-108520" y="2708920"/>
          <a:ext cx="9212876" cy="4032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文字方塊 7">
            <a:hlinkClick r:id="rId8" action="ppaction://hlinksldjump"/>
          </p:cNvPr>
          <p:cNvSpPr txBox="1"/>
          <p:nvPr/>
        </p:nvSpPr>
        <p:spPr>
          <a:xfrm>
            <a:off x="8316416" y="116632"/>
            <a:ext cx="684584" cy="292388"/>
          </a:xfrm>
          <a:prstGeom prst="rect">
            <a:avLst/>
          </a:prstGeom>
          <a:solidFill>
            <a:schemeClr val="accent3">
              <a:lumMod val="20000"/>
              <a:lumOff val="80000"/>
            </a:schemeClr>
          </a:solidFill>
          <a:ln cap="rnd" cmpd="thickThin">
            <a:solidFill>
              <a:srgbClr val="92D050"/>
            </a:solidFill>
          </a:ln>
        </p:spPr>
        <p:txBody>
          <a:bodyPr wrap="square" rtlCol="0">
            <a:spAutoFit/>
          </a:bodyPr>
          <a:lstStyle/>
          <a:p>
            <a:r>
              <a:rPr lang="zh-TW" altLang="en-US" sz="1300" b="1" dirty="0" smtClean="0">
                <a:solidFill>
                  <a:schemeClr val="accent5">
                    <a:lumMod val="75000"/>
                  </a:schemeClr>
                </a:solidFill>
                <a:hlinkClick r:id="rId8" action="ppaction://hlinksldjump"/>
              </a:rPr>
              <a:t>回目錄</a:t>
            </a:r>
            <a:endParaRPr lang="zh-TW" altLang="en-US" sz="1300" b="1" dirty="0">
              <a:solidFill>
                <a:schemeClr val="accent5">
                  <a:lumMod val="75000"/>
                </a:schemeClr>
              </a:solidFill>
            </a:endParaRPr>
          </a:p>
        </p:txBody>
      </p:sp>
    </p:spTree>
    <p:extLst>
      <p:ext uri="{BB962C8B-B14F-4D97-AF65-F5344CB8AC3E}">
        <p14:creationId xmlns:p14="http://schemas.microsoft.com/office/powerpoint/2010/main" val="41398319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71600" y="476672"/>
            <a:ext cx="2880320" cy="811116"/>
          </a:xfrm>
        </p:spPr>
        <p:txBody>
          <a:bodyPr vert="horz" anchor="ctr">
            <a:noAutofit/>
          </a:bodyPr>
          <a:lstStyle/>
          <a:p>
            <a:r>
              <a:rPr lang="zh-TW" altLang="en-US" sz="2800" b="1" dirty="0" smtClean="0"/>
              <a:t>行政院</a:t>
            </a:r>
            <a:r>
              <a:rPr lang="zh-TW" altLang="zh-TW" sz="2800" b="1" dirty="0" smtClean="0"/>
              <a:t>定額減免</a:t>
            </a:r>
            <a:r>
              <a:rPr lang="en-US" altLang="zh-TW" sz="2800" b="1" dirty="0" smtClean="0"/>
              <a:t/>
            </a:r>
            <a:br>
              <a:rPr lang="en-US" altLang="zh-TW" sz="2800" b="1" dirty="0" smtClean="0"/>
            </a:br>
            <a:r>
              <a:rPr lang="en-US" altLang="zh-TW" sz="2800" b="1" dirty="0" smtClean="0"/>
              <a:t>(</a:t>
            </a:r>
            <a:r>
              <a:rPr lang="zh-TW" altLang="en-US" sz="2800" b="1" dirty="0" smtClean="0"/>
              <a:t>拉近方案</a:t>
            </a:r>
            <a:r>
              <a:rPr lang="en-US" altLang="zh-TW" sz="2800" b="1" dirty="0" smtClean="0"/>
              <a:t>)</a:t>
            </a:r>
            <a:endParaRPr lang="zh-TW" altLang="en-US" sz="2800" b="1" dirty="0"/>
          </a:p>
        </p:txBody>
      </p:sp>
      <p:sp>
        <p:nvSpPr>
          <p:cNvPr id="4" name="內容版面配置區 2"/>
          <p:cNvSpPr txBox="1">
            <a:spLocks/>
          </p:cNvSpPr>
          <p:nvPr/>
        </p:nvSpPr>
        <p:spPr>
          <a:xfrm>
            <a:off x="323528" y="1772816"/>
            <a:ext cx="8604448" cy="4392488"/>
          </a:xfrm>
          <a:prstGeom prst="rect">
            <a:avLst/>
          </a:prstGeom>
        </p:spPr>
        <p:txBody>
          <a:bodyPr vert="horz">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anose="05000000000000000000" pitchFamily="2" charset="2"/>
              <a:buChar char="u"/>
            </a:pPr>
            <a:r>
              <a:rPr lang="zh-TW" altLang="en-US" sz="1500" b="1" dirty="0" smtClean="0">
                <a:solidFill>
                  <a:srgbClr val="0070C0"/>
                </a:solidFill>
              </a:rPr>
              <a:t>申請</a:t>
            </a:r>
            <a:r>
              <a:rPr lang="zh-TW" altLang="en-US" sz="1500" b="1" dirty="0">
                <a:solidFill>
                  <a:srgbClr val="0070C0"/>
                </a:solidFill>
              </a:rPr>
              <a:t>資格：</a:t>
            </a:r>
            <a:endParaRPr lang="en-US" altLang="zh-TW" sz="1500" b="1" dirty="0">
              <a:solidFill>
                <a:srgbClr val="0070C0"/>
              </a:solidFill>
            </a:endParaRPr>
          </a:p>
          <a:p>
            <a:pPr lvl="1">
              <a:buFont typeface="Wingdings" panose="05000000000000000000" pitchFamily="2" charset="2"/>
              <a:buChar char="l"/>
            </a:pPr>
            <a:r>
              <a:rPr lang="zh-TW" altLang="zh-TW" sz="1500" dirty="0" smtClean="0"/>
              <a:t>本國籍</a:t>
            </a:r>
            <a:endParaRPr lang="en-US" altLang="zh-TW" sz="1500" dirty="0" smtClean="0"/>
          </a:p>
          <a:p>
            <a:pPr lvl="1">
              <a:buFont typeface="Wingdings" panose="05000000000000000000" pitchFamily="2" charset="2"/>
              <a:buChar char="l"/>
            </a:pPr>
            <a:r>
              <a:rPr lang="zh-TW" altLang="zh-TW" sz="1500" dirty="0" smtClean="0"/>
              <a:t>修業</a:t>
            </a:r>
            <a:r>
              <a:rPr lang="zh-TW" altLang="zh-TW" sz="1500" dirty="0"/>
              <a:t>年限內之學士班(若於同一學</a:t>
            </a:r>
            <a:r>
              <a:rPr lang="zh-TW" altLang="zh-TW" sz="1500" dirty="0" smtClean="0"/>
              <a:t>程</a:t>
            </a:r>
            <a:r>
              <a:rPr lang="zh-TW" altLang="en-US" sz="1500" dirty="0" smtClean="0"/>
              <a:t>辦理過任一</a:t>
            </a:r>
            <a:r>
              <a:rPr lang="zh-TW" altLang="zh-TW" sz="1500" dirty="0" smtClean="0"/>
              <a:t>減免，</a:t>
            </a:r>
            <a:r>
              <a:rPr lang="zh-TW" altLang="zh-TW" sz="1500" dirty="0"/>
              <a:t>則不符合資格</a:t>
            </a:r>
            <a:r>
              <a:rPr lang="zh-TW" altLang="zh-TW" sz="1500" dirty="0" smtClean="0"/>
              <a:t>)</a:t>
            </a:r>
            <a:r>
              <a:rPr lang="zh-TW" altLang="en-US" sz="1500" dirty="0" smtClean="0"/>
              <a:t>。</a:t>
            </a:r>
            <a:endParaRPr lang="en-US" altLang="zh-TW" sz="1500" dirty="0" smtClean="0"/>
          </a:p>
          <a:p>
            <a:pPr lvl="1">
              <a:buFont typeface="Wingdings" panose="05000000000000000000" pitchFamily="2" charset="2"/>
              <a:buChar char="l"/>
            </a:pPr>
            <a:r>
              <a:rPr lang="zh-TW" altLang="zh-TW" sz="1500" dirty="0" smtClean="0"/>
              <a:t>未辦理</a:t>
            </a:r>
            <a:r>
              <a:rPr lang="zh-TW" altLang="en-US" sz="1500" dirty="0"/>
              <a:t>一般</a:t>
            </a:r>
            <a:r>
              <a:rPr lang="zh-TW" altLang="zh-TW" sz="1500" dirty="0" smtClean="0"/>
              <a:t>身分</a:t>
            </a:r>
            <a:r>
              <a:rPr lang="zh-TW" altLang="zh-TW" sz="1500" dirty="0"/>
              <a:t>減免之學生</a:t>
            </a:r>
            <a:r>
              <a:rPr lang="en-US" altLang="zh-TW" sz="1500" dirty="0"/>
              <a:t>(</a:t>
            </a:r>
            <a:r>
              <a:rPr lang="zh-TW" altLang="zh-TW" sz="1500" dirty="0"/>
              <a:t>與各部會減免僅能擇一</a:t>
            </a:r>
            <a:r>
              <a:rPr lang="en-US" altLang="zh-TW" sz="1500" dirty="0"/>
              <a:t>)</a:t>
            </a:r>
            <a:r>
              <a:rPr lang="zh-TW" altLang="en-US" sz="1500" dirty="0" smtClean="0"/>
              <a:t>。</a:t>
            </a:r>
            <a:endParaRPr lang="en-US" altLang="zh-TW" sz="1500" dirty="0"/>
          </a:p>
          <a:p>
            <a:pPr marL="320040" lvl="1" indent="-320040">
              <a:spcBef>
                <a:spcPts val="700"/>
              </a:spcBef>
              <a:buClr>
                <a:schemeClr val="accent2"/>
              </a:buClr>
              <a:buSzPct val="60000"/>
              <a:buFont typeface="Wingdings" panose="05000000000000000000" pitchFamily="2" charset="2"/>
              <a:buChar char="u"/>
            </a:pPr>
            <a:r>
              <a:rPr lang="zh-TW" altLang="en-US" sz="1500" b="1" dirty="0">
                <a:solidFill>
                  <a:srgbClr val="0070C0"/>
                </a:solidFill>
              </a:rPr>
              <a:t>排除對象：</a:t>
            </a:r>
            <a:endParaRPr lang="en-US" altLang="zh-TW" sz="1500" b="1" dirty="0">
              <a:solidFill>
                <a:srgbClr val="0070C0"/>
              </a:solidFill>
            </a:endParaRPr>
          </a:p>
          <a:p>
            <a:pPr lvl="1">
              <a:buFont typeface="Wingdings" panose="05000000000000000000" pitchFamily="2" charset="2"/>
              <a:buChar char="l"/>
            </a:pPr>
            <a:r>
              <a:rPr lang="zh-TW" altLang="en-US" sz="1500" dirty="0"/>
              <a:t>已申請教育部各類就學減免或其他政府各部會有關就學費用減免者。</a:t>
            </a:r>
            <a:endParaRPr lang="en-US" altLang="zh-TW" sz="1500" dirty="0"/>
          </a:p>
          <a:p>
            <a:pPr lvl="1">
              <a:buFont typeface="Wingdings" panose="05000000000000000000" pitchFamily="2" charset="2"/>
              <a:buChar char="l"/>
            </a:pPr>
            <a:r>
              <a:rPr lang="zh-TW" altLang="en-US" sz="1500" dirty="0" smtClean="0"/>
              <a:t>重複就讀同一</a:t>
            </a:r>
            <a:r>
              <a:rPr lang="zh-TW" altLang="en-US" sz="1500" dirty="0"/>
              <a:t>教育</a:t>
            </a:r>
            <a:r>
              <a:rPr lang="zh-TW" altLang="en-US" sz="1500" dirty="0" smtClean="0"/>
              <a:t>階段，且已使用過減免者。</a:t>
            </a:r>
            <a:endParaRPr lang="en-US" altLang="zh-TW" sz="1500" dirty="0"/>
          </a:p>
          <a:p>
            <a:pPr>
              <a:buFont typeface="Wingdings" panose="05000000000000000000" pitchFamily="2" charset="2"/>
              <a:buChar char="u"/>
            </a:pPr>
            <a:r>
              <a:rPr lang="zh-TW" altLang="en-US" sz="1500" b="1" dirty="0">
                <a:solidFill>
                  <a:srgbClr val="0070C0"/>
                </a:solidFill>
              </a:rPr>
              <a:t>減免金額：</a:t>
            </a:r>
            <a:endParaRPr lang="en-US" altLang="zh-TW" sz="1500" b="1" dirty="0">
              <a:solidFill>
                <a:srgbClr val="0070C0"/>
              </a:solidFill>
            </a:endParaRPr>
          </a:p>
          <a:p>
            <a:pPr lvl="1">
              <a:buFont typeface="Wingdings" panose="05000000000000000000" pitchFamily="2" charset="2"/>
              <a:buChar char="l"/>
            </a:pPr>
            <a:r>
              <a:rPr lang="zh-TW" altLang="en-US" sz="1500" dirty="0"/>
              <a:t>日間</a:t>
            </a:r>
            <a:r>
              <a:rPr lang="zh-TW" altLang="en-US" sz="1500" dirty="0" smtClean="0"/>
              <a:t>部</a:t>
            </a:r>
            <a:r>
              <a:rPr lang="en-US" altLang="zh-TW" sz="1500" dirty="0" smtClean="0"/>
              <a:t>:</a:t>
            </a:r>
            <a:r>
              <a:rPr lang="zh-TW" altLang="en-US" sz="1500" dirty="0" smtClean="0"/>
              <a:t>一</a:t>
            </a:r>
            <a:r>
              <a:rPr lang="zh-TW" altLang="en-US" sz="1500" dirty="0"/>
              <a:t>學期</a:t>
            </a:r>
            <a:r>
              <a:rPr lang="en-US" altLang="zh-TW" sz="1500" dirty="0"/>
              <a:t>1.75</a:t>
            </a:r>
            <a:r>
              <a:rPr lang="zh-TW" altLang="en-US" sz="1500" dirty="0"/>
              <a:t>萬元，每學年</a:t>
            </a:r>
            <a:r>
              <a:rPr lang="en-US" altLang="zh-TW" sz="1500" dirty="0"/>
              <a:t>3.5</a:t>
            </a:r>
            <a:r>
              <a:rPr lang="zh-TW" altLang="en-US" sz="1500" dirty="0"/>
              <a:t>萬元。</a:t>
            </a:r>
            <a:endParaRPr lang="en-US" altLang="zh-TW" sz="1500" dirty="0"/>
          </a:p>
          <a:p>
            <a:pPr lvl="1">
              <a:buFont typeface="Wingdings" panose="05000000000000000000" pitchFamily="2" charset="2"/>
              <a:buChar char="l"/>
            </a:pPr>
            <a:r>
              <a:rPr lang="zh-TW" altLang="en-US" sz="1500" dirty="0"/>
              <a:t>進修</a:t>
            </a:r>
            <a:r>
              <a:rPr lang="zh-TW" altLang="en-US" sz="1500" dirty="0" smtClean="0"/>
              <a:t>部</a:t>
            </a:r>
            <a:r>
              <a:rPr lang="en-US" altLang="zh-TW" sz="1500" dirty="0" smtClean="0"/>
              <a:t>:</a:t>
            </a:r>
            <a:r>
              <a:rPr lang="zh-TW" altLang="en-US" sz="1500" dirty="0" smtClean="0"/>
              <a:t>每學分費</a:t>
            </a:r>
            <a:r>
              <a:rPr lang="zh-TW" altLang="en-US" sz="1500" dirty="0"/>
              <a:t>減免</a:t>
            </a:r>
            <a:r>
              <a:rPr lang="en-US" altLang="zh-TW" sz="1500" dirty="0"/>
              <a:t>50%</a:t>
            </a:r>
            <a:r>
              <a:rPr lang="zh-TW" altLang="en-US" sz="1500" dirty="0" smtClean="0"/>
              <a:t>，一</a:t>
            </a:r>
            <a:r>
              <a:rPr lang="zh-TW" altLang="en-US" sz="1500" dirty="0"/>
              <a:t>學期最高減免</a:t>
            </a:r>
            <a:r>
              <a:rPr lang="en-US" altLang="zh-TW" sz="1500" dirty="0"/>
              <a:t>1.75</a:t>
            </a:r>
            <a:r>
              <a:rPr lang="zh-TW" altLang="en-US" sz="1500" dirty="0"/>
              <a:t>萬</a:t>
            </a:r>
            <a:r>
              <a:rPr lang="zh-TW" altLang="en-US" sz="1500" dirty="0" smtClean="0"/>
              <a:t>元。</a:t>
            </a:r>
            <a:endParaRPr lang="en-US" altLang="zh-TW" sz="1500" dirty="0" smtClean="0"/>
          </a:p>
          <a:p>
            <a:pPr lvl="0">
              <a:buFont typeface="Wingdings" panose="05000000000000000000" pitchFamily="2" charset="2"/>
              <a:buChar char="u"/>
            </a:pPr>
            <a:r>
              <a:rPr lang="zh-TW" altLang="zh-TW" sz="1500" dirty="0" smtClean="0"/>
              <a:t>定額</a:t>
            </a:r>
            <a:r>
              <a:rPr lang="zh-TW" altLang="zh-TW" sz="1500" dirty="0"/>
              <a:t>減免將直接於上下學期學雜費扣減</a:t>
            </a:r>
            <a:r>
              <a:rPr lang="zh-TW" altLang="en-US" sz="1500" dirty="0"/>
              <a:t>，不須另外申請</a:t>
            </a:r>
            <a:r>
              <a:rPr lang="zh-TW" altLang="zh-TW" sz="1500" dirty="0" smtClean="0"/>
              <a:t>。</a:t>
            </a:r>
            <a:endParaRPr lang="en-US" altLang="zh-TW" sz="1500" dirty="0"/>
          </a:p>
          <a:p>
            <a:pPr lvl="0">
              <a:buFont typeface="Wingdings" panose="05000000000000000000" pitchFamily="2" charset="2"/>
              <a:buChar char="u"/>
            </a:pPr>
            <a:r>
              <a:rPr lang="zh-TW" altLang="en-US" sz="1500" dirty="0" smtClean="0"/>
              <a:t>若</a:t>
            </a:r>
            <a:r>
              <a:rPr lang="zh-TW" altLang="en-US" sz="1500" dirty="0"/>
              <a:t>您欲申請人事行政總處公教子女教育補助、</a:t>
            </a:r>
            <a:r>
              <a:rPr lang="zh-TW" altLang="zh-TW" sz="1500" dirty="0"/>
              <a:t>退輔會</a:t>
            </a:r>
            <a:r>
              <a:rPr lang="zh-TW" altLang="en-US" sz="1500" dirty="0"/>
              <a:t>、</a:t>
            </a:r>
            <a:r>
              <a:rPr lang="en-US" altLang="zh-TW" sz="1500" dirty="0"/>
              <a:t>ROTC</a:t>
            </a:r>
            <a:r>
              <a:rPr lang="zh-TW" altLang="en-US" sz="1500" dirty="0"/>
              <a:t>學雜費補助等優於定額減免之其他部會補助，請務必自行申請全額繳費單</a:t>
            </a:r>
            <a:r>
              <a:rPr lang="en-US" altLang="zh-TW" sz="1500" dirty="0"/>
              <a:t>(</a:t>
            </a:r>
            <a:r>
              <a:rPr lang="zh-TW" altLang="en-US" sz="1500" dirty="0"/>
              <a:t>每位本國生原則上會自動帶入行政院減免，故請自行進新一代系統「取消行政院減免申請」</a:t>
            </a:r>
            <a:r>
              <a:rPr lang="en-US" altLang="zh-TW" sz="1500" dirty="0"/>
              <a:t>)</a:t>
            </a:r>
            <a:r>
              <a:rPr lang="zh-TW" altLang="en-US" sz="1500" dirty="0"/>
              <a:t>，並待</a:t>
            </a:r>
            <a:r>
              <a:rPr lang="en-US" altLang="zh-TW" sz="1500" dirty="0"/>
              <a:t>3</a:t>
            </a:r>
            <a:r>
              <a:rPr lang="zh-TW" altLang="en-US" sz="1500" dirty="0"/>
              <a:t>個工作日後，再進系統列印全額繳費單並繳費，以利您領取其他部會補助，避免後續追繳。</a:t>
            </a:r>
            <a:endParaRPr lang="zh-TW" altLang="zh-TW" sz="1500" dirty="0"/>
          </a:p>
          <a:p>
            <a:pPr>
              <a:lnSpc>
                <a:spcPts val="1600"/>
              </a:lnSpc>
              <a:buFont typeface="Wingdings" panose="05000000000000000000" pitchFamily="2" charset="2"/>
              <a:buChar char="u"/>
            </a:pPr>
            <a:endParaRPr lang="zh-TW" altLang="en-US" sz="1300" dirty="0"/>
          </a:p>
        </p:txBody>
      </p:sp>
      <p:sp>
        <p:nvSpPr>
          <p:cNvPr id="5" name="內容版面配置區 4"/>
          <p:cNvSpPr>
            <a:spLocks noGrp="1"/>
          </p:cNvSpPr>
          <p:nvPr>
            <p:ph sz="quarter" idx="1"/>
          </p:nvPr>
        </p:nvSpPr>
        <p:spPr>
          <a:xfrm>
            <a:off x="3851920" y="476672"/>
            <a:ext cx="4320480" cy="611532"/>
          </a:xfrm>
        </p:spPr>
        <p:txBody>
          <a:bodyPr vert="horz">
            <a:noAutofit/>
          </a:bodyPr>
          <a:lstStyle/>
          <a:p>
            <a:pPr>
              <a:buFont typeface="Wingdings" panose="05000000000000000000" pitchFamily="2" charset="2"/>
              <a:buChar char="u"/>
            </a:pPr>
            <a:r>
              <a:rPr lang="zh-TW" altLang="en-US" sz="1300" dirty="0"/>
              <a:t>可</a:t>
            </a:r>
            <a:r>
              <a:rPr lang="zh-TW" altLang="en-US" sz="1300" dirty="0" smtClean="0"/>
              <a:t>加碼</a:t>
            </a:r>
            <a:r>
              <a:rPr lang="zh-TW" altLang="en-US" sz="1300" dirty="0" smtClean="0">
                <a:solidFill>
                  <a:srgbClr val="FF0000"/>
                </a:solidFill>
              </a:rPr>
              <a:t>不利處境學生助學金</a:t>
            </a:r>
            <a:r>
              <a:rPr lang="zh-TW" altLang="en-US" sz="1300" dirty="0"/>
              <a:t>，但</a:t>
            </a:r>
            <a:r>
              <a:rPr lang="zh-TW" altLang="en-US" sz="1300" b="1" dirty="0"/>
              <a:t>不可</a:t>
            </a:r>
            <a:r>
              <a:rPr lang="zh-TW" altLang="en-US" sz="1300" dirty="0"/>
              <a:t>與教育部</a:t>
            </a:r>
            <a:r>
              <a:rPr lang="en-US" altLang="zh-TW" sz="1300" dirty="0"/>
              <a:t>(</a:t>
            </a:r>
            <a:r>
              <a:rPr lang="zh-TW" altLang="en-US" sz="1300" dirty="0" smtClean="0"/>
              <a:t>如一般身分</a:t>
            </a:r>
            <a:r>
              <a:rPr lang="zh-TW" altLang="en-US" sz="1300" dirty="0"/>
              <a:t>減免</a:t>
            </a:r>
            <a:r>
              <a:rPr lang="en-US" altLang="zh-TW" sz="1300" dirty="0" smtClean="0"/>
              <a:t>)</a:t>
            </a:r>
            <a:r>
              <a:rPr lang="zh-TW" altLang="en-US" sz="1300" dirty="0" smtClean="0"/>
              <a:t>及其他</a:t>
            </a:r>
            <a:r>
              <a:rPr lang="zh-TW" altLang="en-US" sz="1300" dirty="0"/>
              <a:t>部會補助一併使用。</a:t>
            </a:r>
            <a:endParaRPr lang="en-US" altLang="zh-TW" sz="1300" dirty="0"/>
          </a:p>
        </p:txBody>
      </p:sp>
      <p:sp>
        <p:nvSpPr>
          <p:cNvPr id="6" name="直線圖說文字 3 (加上框線和強調線) 5"/>
          <p:cNvSpPr/>
          <p:nvPr/>
        </p:nvSpPr>
        <p:spPr>
          <a:xfrm rot="21449134">
            <a:off x="690424" y="82535"/>
            <a:ext cx="1735969" cy="350631"/>
          </a:xfrm>
          <a:prstGeom prst="accentBorderCallout3">
            <a:avLst>
              <a:gd name="adj1" fmla="val 72084"/>
              <a:gd name="adj2" fmla="val -2598"/>
              <a:gd name="adj3" fmla="val 77164"/>
              <a:gd name="adj4" fmla="val -8907"/>
              <a:gd name="adj5" fmla="val 130477"/>
              <a:gd name="adj6" fmla="val -7496"/>
              <a:gd name="adj7" fmla="val 163758"/>
              <a:gd name="adj8" fmla="val 189"/>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TW" altLang="en-US" sz="1100" b="1" dirty="0" smtClean="0"/>
              <a:t>不須另外申請，符合身分者直接於繳費單扣除</a:t>
            </a:r>
            <a:endParaRPr lang="zh-TW" altLang="en-US" sz="1100" b="1" dirty="0"/>
          </a:p>
        </p:txBody>
      </p:sp>
      <p:sp>
        <p:nvSpPr>
          <p:cNvPr id="17" name="文字方塊 16">
            <a:hlinkClick r:id="rId3" action="ppaction://hlinksldjump"/>
          </p:cNvPr>
          <p:cNvSpPr txBox="1"/>
          <p:nvPr/>
        </p:nvSpPr>
        <p:spPr>
          <a:xfrm>
            <a:off x="8316416" y="116632"/>
            <a:ext cx="684584" cy="292388"/>
          </a:xfrm>
          <a:prstGeom prst="rect">
            <a:avLst/>
          </a:prstGeom>
          <a:solidFill>
            <a:schemeClr val="accent3">
              <a:lumMod val="20000"/>
              <a:lumOff val="80000"/>
            </a:schemeClr>
          </a:solidFill>
          <a:ln cap="rnd" cmpd="thickThin">
            <a:solidFill>
              <a:srgbClr val="92D050"/>
            </a:solidFill>
          </a:ln>
        </p:spPr>
        <p:txBody>
          <a:bodyPr wrap="square" rtlCol="0">
            <a:spAutoFit/>
          </a:bodyPr>
          <a:lstStyle/>
          <a:p>
            <a:r>
              <a:rPr lang="zh-TW" altLang="en-US" sz="1300" b="1" dirty="0" smtClean="0">
                <a:solidFill>
                  <a:schemeClr val="accent5">
                    <a:lumMod val="75000"/>
                  </a:schemeClr>
                </a:solidFill>
                <a:hlinkClick r:id="rId3" action="ppaction://hlinksldjump"/>
              </a:rPr>
              <a:t>回目錄</a:t>
            </a:r>
            <a:endParaRPr lang="zh-TW" altLang="en-US" sz="1300" b="1" dirty="0">
              <a:solidFill>
                <a:schemeClr val="accent5">
                  <a:lumMod val="75000"/>
                </a:schemeClr>
              </a:solidFill>
            </a:endParaRPr>
          </a:p>
        </p:txBody>
      </p:sp>
    </p:spTree>
    <p:extLst>
      <p:ext uri="{BB962C8B-B14F-4D97-AF65-F5344CB8AC3E}">
        <p14:creationId xmlns:p14="http://schemas.microsoft.com/office/powerpoint/2010/main" val="35391600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92000"/>
          </a:schemeClr>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324544" y="44624"/>
            <a:ext cx="2962555" cy="990600"/>
          </a:xfrm>
        </p:spPr>
        <p:txBody>
          <a:bodyPr vert="horz" anchor="ctr">
            <a:noAutofit/>
          </a:bodyPr>
          <a:lstStyle/>
          <a:p>
            <a:pPr algn="ctr"/>
            <a:r>
              <a:rPr lang="zh-TW" altLang="en-US" sz="3000" b="1" dirty="0" smtClean="0">
                <a:solidFill>
                  <a:schemeClr val="accent4">
                    <a:lumMod val="50000"/>
                  </a:schemeClr>
                </a:solidFill>
              </a:rPr>
              <a:t>一般學雜費</a:t>
            </a:r>
            <a:r>
              <a:rPr lang="en-US" altLang="zh-TW" sz="3000" b="1" dirty="0" smtClean="0">
                <a:solidFill>
                  <a:schemeClr val="accent4">
                    <a:lumMod val="50000"/>
                  </a:schemeClr>
                </a:solidFill>
              </a:rPr>
              <a:t/>
            </a:r>
            <a:br>
              <a:rPr lang="en-US" altLang="zh-TW" sz="3000" b="1" dirty="0" smtClean="0">
                <a:solidFill>
                  <a:schemeClr val="accent4">
                    <a:lumMod val="50000"/>
                  </a:schemeClr>
                </a:solidFill>
              </a:rPr>
            </a:br>
            <a:r>
              <a:rPr lang="zh-TW" altLang="en-US" sz="3000" b="1" dirty="0" smtClean="0">
                <a:solidFill>
                  <a:schemeClr val="accent4">
                    <a:lumMod val="50000"/>
                  </a:schemeClr>
                </a:solidFill>
              </a:rPr>
              <a:t>減免身分</a:t>
            </a:r>
            <a:endParaRPr lang="zh-TW" altLang="en-US" sz="3000" b="1" dirty="0">
              <a:solidFill>
                <a:schemeClr val="accent4">
                  <a:lumMod val="50000"/>
                </a:schemeClr>
              </a:solidFill>
            </a:endParaRPr>
          </a:p>
        </p:txBody>
      </p:sp>
      <p:sp>
        <p:nvSpPr>
          <p:cNvPr id="3" name="內容版面配置區 2"/>
          <p:cNvSpPr>
            <a:spLocks noGrp="1"/>
          </p:cNvSpPr>
          <p:nvPr>
            <p:ph sz="quarter" idx="1"/>
          </p:nvPr>
        </p:nvSpPr>
        <p:spPr>
          <a:xfrm>
            <a:off x="2267744" y="188640"/>
            <a:ext cx="6048672" cy="1008112"/>
          </a:xfrm>
        </p:spPr>
        <p:txBody>
          <a:bodyPr>
            <a:noAutofit/>
          </a:bodyPr>
          <a:lstStyle/>
          <a:p>
            <a:pPr>
              <a:buFont typeface="Wingdings" panose="05000000000000000000" pitchFamily="2" charset="2"/>
              <a:buChar char="u"/>
            </a:pPr>
            <a:r>
              <a:rPr lang="zh-TW" altLang="en-US" sz="1300" dirty="0" smtClean="0"/>
              <a:t>申請資格：符合以下資格，且於</a:t>
            </a:r>
            <a:r>
              <a:rPr lang="zh-TW" altLang="en-US" sz="1300" dirty="0"/>
              <a:t>同</a:t>
            </a:r>
            <a:r>
              <a:rPr lang="zh-TW" altLang="en-US" sz="1300" dirty="0" smtClean="0"/>
              <a:t>一學程</a:t>
            </a:r>
            <a:r>
              <a:rPr lang="zh-TW" altLang="en-US" sz="1300" b="1" dirty="0" smtClean="0">
                <a:solidFill>
                  <a:srgbClr val="FF0066"/>
                </a:solidFill>
              </a:rPr>
              <a:t>未</a:t>
            </a:r>
            <a:r>
              <a:rPr lang="zh-TW" altLang="en-US" sz="1300" dirty="0" smtClean="0"/>
              <a:t>辦理過身分減免</a:t>
            </a:r>
            <a:r>
              <a:rPr lang="en-US" altLang="zh-TW" sz="1300" dirty="0" smtClean="0"/>
              <a:t>/</a:t>
            </a:r>
            <a:r>
              <a:rPr lang="zh-TW" altLang="en-US" sz="1300" dirty="0" smtClean="0"/>
              <a:t>定額減免之學生。</a:t>
            </a:r>
            <a:endParaRPr lang="en-US" altLang="zh-TW" sz="1300" dirty="0" smtClean="0"/>
          </a:p>
          <a:p>
            <a:pPr>
              <a:buFont typeface="Wingdings" panose="05000000000000000000" pitchFamily="2" charset="2"/>
              <a:buChar char="u"/>
            </a:pPr>
            <a:r>
              <a:rPr lang="zh-TW" altLang="en-US" sz="1300" dirty="0">
                <a:latin typeface="+mj-ea"/>
                <a:ea typeface="+mj-ea"/>
              </a:rPr>
              <a:t>申辦期程</a:t>
            </a:r>
            <a:r>
              <a:rPr lang="zh-TW" altLang="en-US" sz="1300" dirty="0" smtClean="0">
                <a:latin typeface="+mj-ea"/>
                <a:ea typeface="+mj-ea"/>
              </a:rPr>
              <a:t>：依每學期公告</a:t>
            </a:r>
            <a:r>
              <a:rPr lang="en-US" altLang="zh-TW" sz="1300" dirty="0" smtClean="0">
                <a:latin typeface="+mj-ea"/>
                <a:ea typeface="+mj-ea"/>
              </a:rPr>
              <a:t>(</a:t>
            </a:r>
            <a:r>
              <a:rPr lang="zh-TW" altLang="en-US" sz="1300" dirty="0" smtClean="0">
                <a:latin typeface="+mj-ea"/>
                <a:ea typeface="+mj-ea"/>
              </a:rPr>
              <a:t>約每學期期末周</a:t>
            </a:r>
            <a:r>
              <a:rPr lang="en-US" altLang="zh-TW" sz="1300" dirty="0" smtClean="0">
                <a:latin typeface="+mj-ea"/>
                <a:ea typeface="+mj-ea"/>
              </a:rPr>
              <a:t>)</a:t>
            </a:r>
            <a:r>
              <a:rPr lang="zh-TW" altLang="en-US" sz="1300" dirty="0" smtClean="0">
                <a:latin typeface="+mj-ea"/>
                <a:ea typeface="+mj-ea"/>
              </a:rPr>
              <a:t>。</a:t>
            </a:r>
            <a:endParaRPr lang="en-US" altLang="zh-TW" sz="1300" dirty="0" smtClean="0">
              <a:latin typeface="+mj-ea"/>
              <a:ea typeface="+mj-ea"/>
            </a:endParaRPr>
          </a:p>
          <a:p>
            <a:pPr>
              <a:buFont typeface="Wingdings" panose="05000000000000000000" pitchFamily="2" charset="2"/>
              <a:buChar char="u"/>
            </a:pPr>
            <a:r>
              <a:rPr lang="zh-TW" altLang="en-US" sz="1300" dirty="0" smtClean="0">
                <a:latin typeface="+mn-ea"/>
              </a:rPr>
              <a:t>若您有符合減免身分，請自行試算減免金額，若減免金額低於定額減免</a:t>
            </a:r>
            <a:r>
              <a:rPr lang="en-US" altLang="zh-TW" sz="1300" dirty="0" smtClean="0">
                <a:latin typeface="+mn-ea"/>
              </a:rPr>
              <a:t>(</a:t>
            </a:r>
            <a:r>
              <a:rPr lang="zh-TW" altLang="en-US" sz="1300" dirty="0" smtClean="0">
                <a:latin typeface="+mn-ea"/>
              </a:rPr>
              <a:t>日間部一學期</a:t>
            </a:r>
            <a:r>
              <a:rPr lang="en-US" altLang="zh-TW" sz="1300" dirty="0" smtClean="0">
                <a:latin typeface="+mn-ea"/>
              </a:rPr>
              <a:t>1.75</a:t>
            </a:r>
            <a:r>
              <a:rPr lang="zh-TW" altLang="en-US" sz="1300" dirty="0" smtClean="0">
                <a:latin typeface="+mn-ea"/>
              </a:rPr>
              <a:t>萬元、進修部學分費</a:t>
            </a:r>
            <a:r>
              <a:rPr lang="en-US" altLang="zh-TW" sz="1300" dirty="0" smtClean="0">
                <a:latin typeface="+mn-ea"/>
              </a:rPr>
              <a:t>50</a:t>
            </a:r>
            <a:r>
              <a:rPr lang="zh-TW" altLang="en-US" sz="1300" dirty="0" smtClean="0">
                <a:latin typeface="+mn-ea"/>
              </a:rPr>
              <a:t>％</a:t>
            </a:r>
            <a:r>
              <a:rPr lang="en-US" altLang="zh-TW" sz="1300" dirty="0" smtClean="0">
                <a:latin typeface="+mn-ea"/>
              </a:rPr>
              <a:t>)</a:t>
            </a:r>
            <a:r>
              <a:rPr lang="zh-TW" altLang="en-US" sz="1300" dirty="0" smtClean="0">
                <a:latin typeface="+mn-ea"/>
              </a:rPr>
              <a:t>，建議擇優請領。</a:t>
            </a:r>
            <a:endParaRPr lang="en-US" altLang="zh-TW" sz="1300" dirty="0" smtClean="0">
              <a:latin typeface="+mj-ea"/>
              <a:ea typeface="+mj-ea"/>
            </a:endParaRPr>
          </a:p>
          <a:p>
            <a:pPr>
              <a:buFont typeface="Wingdings" panose="05000000000000000000" pitchFamily="2" charset="2"/>
              <a:buChar char="u"/>
            </a:pPr>
            <a:endParaRPr lang="en-US" altLang="zh-TW" sz="1300" dirty="0" smtClean="0"/>
          </a:p>
          <a:p>
            <a:pPr>
              <a:buFont typeface="Wingdings" panose="05000000000000000000" pitchFamily="2" charset="2"/>
              <a:buChar char="u"/>
            </a:pPr>
            <a:endParaRPr lang="en-US" altLang="zh-TW" sz="1300" dirty="0" smtClean="0"/>
          </a:p>
          <a:p>
            <a:endParaRPr lang="en-US" altLang="zh-TW" sz="1300" dirty="0" smtClean="0"/>
          </a:p>
          <a:p>
            <a:endParaRPr lang="zh-TW" altLang="en-US" sz="1300" dirty="0"/>
          </a:p>
        </p:txBody>
      </p:sp>
      <p:graphicFrame>
        <p:nvGraphicFramePr>
          <p:cNvPr id="4" name="表格 3"/>
          <p:cNvGraphicFramePr>
            <a:graphicFrameLocks noGrp="1"/>
          </p:cNvGraphicFramePr>
          <p:nvPr>
            <p:extLst>
              <p:ext uri="{D42A27DB-BD31-4B8C-83A1-F6EECF244321}">
                <p14:modId xmlns:p14="http://schemas.microsoft.com/office/powerpoint/2010/main" val="1479910631"/>
              </p:ext>
            </p:extLst>
          </p:nvPr>
        </p:nvGraphicFramePr>
        <p:xfrm>
          <a:off x="107504" y="1628800"/>
          <a:ext cx="8928991" cy="5112568"/>
        </p:xfrm>
        <a:graphic>
          <a:graphicData uri="http://schemas.openxmlformats.org/drawingml/2006/table">
            <a:tbl>
              <a:tblPr firstRow="1" firstCol="1" bandRow="1">
                <a:tableStyleId>{8A107856-5554-42FB-B03E-39F5DBC370BA}</a:tableStyleId>
              </a:tblPr>
              <a:tblGrid>
                <a:gridCol w="1739003">
                  <a:extLst>
                    <a:ext uri="{9D8B030D-6E8A-4147-A177-3AD203B41FA5}">
                      <a16:colId xmlns:a16="http://schemas.microsoft.com/office/drawing/2014/main" val="20000"/>
                    </a:ext>
                  </a:extLst>
                </a:gridCol>
                <a:gridCol w="2005413">
                  <a:extLst>
                    <a:ext uri="{9D8B030D-6E8A-4147-A177-3AD203B41FA5}">
                      <a16:colId xmlns:a16="http://schemas.microsoft.com/office/drawing/2014/main" val="20001"/>
                    </a:ext>
                  </a:extLst>
                </a:gridCol>
                <a:gridCol w="5184575">
                  <a:extLst>
                    <a:ext uri="{9D8B030D-6E8A-4147-A177-3AD203B41FA5}">
                      <a16:colId xmlns:a16="http://schemas.microsoft.com/office/drawing/2014/main" val="20002"/>
                    </a:ext>
                  </a:extLst>
                </a:gridCol>
              </a:tblGrid>
              <a:tr h="297204">
                <a:tc>
                  <a:txBody>
                    <a:bodyPr/>
                    <a:lstStyle/>
                    <a:p>
                      <a:pPr algn="ctr">
                        <a:lnSpc>
                          <a:spcPts val="1200"/>
                        </a:lnSpc>
                        <a:spcAft>
                          <a:spcPts val="0"/>
                        </a:spcAft>
                      </a:pPr>
                      <a:r>
                        <a:rPr lang="zh-TW" sz="1400" dirty="0" smtClean="0">
                          <a:solidFill>
                            <a:schemeClr val="accent2">
                              <a:lumMod val="75000"/>
                            </a:schemeClr>
                          </a:solidFill>
                          <a:effectLst/>
                        </a:rPr>
                        <a:t>申請類別</a:t>
                      </a:r>
                      <a:endParaRPr lang="zh-TW" sz="1400" dirty="0">
                        <a:solidFill>
                          <a:schemeClr val="accent2">
                            <a:lumMod val="75000"/>
                          </a:schemeClr>
                        </a:solidFill>
                        <a:effectLst/>
                        <a:latin typeface="+mn-ea"/>
                        <a:ea typeface="+mn-ea"/>
                      </a:endParaRPr>
                    </a:p>
                  </a:txBody>
                  <a:tcPr marL="67134" marR="67134" marT="0" marB="0" anchor="ctr" anchorCtr="1"/>
                </a:tc>
                <a:tc>
                  <a:txBody>
                    <a:bodyPr/>
                    <a:lstStyle/>
                    <a:p>
                      <a:pPr algn="ctr">
                        <a:lnSpc>
                          <a:spcPts val="1200"/>
                        </a:lnSpc>
                        <a:spcAft>
                          <a:spcPts val="0"/>
                        </a:spcAft>
                      </a:pPr>
                      <a:r>
                        <a:rPr lang="zh-TW" altLang="en-US" sz="1400" dirty="0" smtClean="0">
                          <a:solidFill>
                            <a:schemeClr val="accent2">
                              <a:lumMod val="75000"/>
                            </a:schemeClr>
                          </a:solidFill>
                          <a:effectLst/>
                        </a:rPr>
                        <a:t>減免額度</a:t>
                      </a:r>
                      <a:r>
                        <a:rPr lang="en-US" altLang="zh-TW" sz="1400" dirty="0" smtClean="0">
                          <a:solidFill>
                            <a:schemeClr val="accent2">
                              <a:lumMod val="75000"/>
                            </a:schemeClr>
                          </a:solidFill>
                          <a:effectLst/>
                        </a:rPr>
                        <a:t>(</a:t>
                      </a:r>
                      <a:r>
                        <a:rPr lang="zh-TW" altLang="en-US" sz="1400" dirty="0" smtClean="0">
                          <a:solidFill>
                            <a:schemeClr val="accent2">
                              <a:lumMod val="75000"/>
                            </a:schemeClr>
                          </a:solidFill>
                          <a:effectLst/>
                        </a:rPr>
                        <a:t>學雜費</a:t>
                      </a:r>
                      <a:r>
                        <a:rPr lang="en-US" altLang="zh-TW" sz="1400" dirty="0" smtClean="0">
                          <a:solidFill>
                            <a:schemeClr val="accent2">
                              <a:lumMod val="75000"/>
                            </a:schemeClr>
                          </a:solidFill>
                          <a:effectLst/>
                        </a:rPr>
                        <a:t>)</a:t>
                      </a:r>
                      <a:endParaRPr lang="zh-TW" sz="1400" dirty="0">
                        <a:solidFill>
                          <a:schemeClr val="accent2">
                            <a:lumMod val="75000"/>
                          </a:schemeClr>
                        </a:solidFill>
                        <a:effectLst/>
                        <a:latin typeface="+mn-ea"/>
                        <a:ea typeface="+mn-ea"/>
                      </a:endParaRPr>
                    </a:p>
                  </a:txBody>
                  <a:tcPr marL="67134" marR="67134" marT="0" marB="0" anchor="ctr" anchorCtr="1"/>
                </a:tc>
                <a:tc>
                  <a:txBody>
                    <a:bodyPr/>
                    <a:lstStyle/>
                    <a:p>
                      <a:pPr algn="ctr">
                        <a:lnSpc>
                          <a:spcPts val="1200"/>
                        </a:lnSpc>
                        <a:spcAft>
                          <a:spcPts val="0"/>
                        </a:spcAft>
                      </a:pPr>
                      <a:r>
                        <a:rPr lang="zh-TW" sz="1400" dirty="0">
                          <a:solidFill>
                            <a:schemeClr val="accent2">
                              <a:lumMod val="75000"/>
                            </a:schemeClr>
                          </a:solidFill>
                          <a:effectLst/>
                        </a:rPr>
                        <a:t>應繳驗</a:t>
                      </a:r>
                      <a:r>
                        <a:rPr kumimoji="0" lang="zh-TW" sz="1400" b="1" kern="1200" dirty="0">
                          <a:solidFill>
                            <a:schemeClr val="accent2">
                              <a:lumMod val="75000"/>
                            </a:schemeClr>
                          </a:solidFill>
                          <a:effectLst/>
                          <a:latin typeface="+mn-lt"/>
                          <a:ea typeface="+mn-ea"/>
                          <a:cs typeface="+mn-cs"/>
                        </a:rPr>
                        <a:t>證明</a:t>
                      </a:r>
                      <a:r>
                        <a:rPr kumimoji="0" lang="zh-TW" sz="1400" b="1" kern="1200" dirty="0" smtClean="0">
                          <a:solidFill>
                            <a:schemeClr val="accent2">
                              <a:lumMod val="75000"/>
                            </a:schemeClr>
                          </a:solidFill>
                          <a:effectLst/>
                          <a:latin typeface="+mn-lt"/>
                          <a:ea typeface="+mn-ea"/>
                          <a:cs typeface="+mn-cs"/>
                        </a:rPr>
                        <a:t>文件</a:t>
                      </a:r>
                      <a:r>
                        <a:rPr kumimoji="0" lang="zh-TW" altLang="zh-TW" sz="1400" b="1" kern="1200" dirty="0" smtClean="0">
                          <a:solidFill>
                            <a:schemeClr val="accent2">
                              <a:lumMod val="75000"/>
                            </a:schemeClr>
                          </a:solidFill>
                          <a:effectLst/>
                          <a:latin typeface="+mn-lt"/>
                          <a:ea typeface="+mn-ea"/>
                          <a:cs typeface="+mn-cs"/>
                        </a:rPr>
                        <a:t>（查驗正本</a:t>
                      </a:r>
                      <a:r>
                        <a:rPr kumimoji="0" lang="zh-TW" altLang="en-US" sz="1400" b="1" kern="1200" dirty="0" smtClean="0">
                          <a:solidFill>
                            <a:schemeClr val="accent2">
                              <a:lumMod val="75000"/>
                            </a:schemeClr>
                          </a:solidFill>
                          <a:effectLst/>
                          <a:latin typeface="+mn-lt"/>
                          <a:ea typeface="+mn-ea"/>
                          <a:cs typeface="+mn-cs"/>
                        </a:rPr>
                        <a:t>，上傳影本</a:t>
                      </a:r>
                      <a:r>
                        <a:rPr kumimoji="0" lang="zh-TW" altLang="zh-TW" sz="1400" b="1" kern="1200" dirty="0" smtClean="0">
                          <a:solidFill>
                            <a:schemeClr val="accent2">
                              <a:lumMod val="75000"/>
                            </a:schemeClr>
                          </a:solidFill>
                          <a:effectLst/>
                          <a:latin typeface="+mn-lt"/>
                          <a:ea typeface="+mn-ea"/>
                          <a:cs typeface="+mn-cs"/>
                        </a:rPr>
                        <a:t>）</a:t>
                      </a:r>
                      <a:endParaRPr kumimoji="0" lang="zh-TW" sz="1400" b="1" kern="1200" dirty="0">
                        <a:solidFill>
                          <a:schemeClr val="accent2">
                            <a:lumMod val="75000"/>
                          </a:schemeClr>
                        </a:solidFill>
                        <a:effectLst/>
                        <a:latin typeface="+mn-lt"/>
                        <a:ea typeface="+mn-ea"/>
                        <a:cs typeface="+mn-cs"/>
                      </a:endParaRPr>
                    </a:p>
                  </a:txBody>
                  <a:tcPr marL="67134" marR="67134" marT="0" marB="0" anchor="ctr" anchorCtr="1"/>
                </a:tc>
                <a:extLst>
                  <a:ext uri="{0D108BD9-81ED-4DB2-BD59-A6C34878D82A}">
                    <a16:rowId xmlns:a16="http://schemas.microsoft.com/office/drawing/2014/main" val="10000"/>
                  </a:ext>
                </a:extLst>
              </a:tr>
              <a:tr h="1107185">
                <a:tc>
                  <a:txBody>
                    <a:bodyPr/>
                    <a:lstStyle/>
                    <a:p>
                      <a:pPr marL="171450" indent="-171450" algn="l">
                        <a:lnSpc>
                          <a:spcPct val="100000"/>
                        </a:lnSpc>
                        <a:spcAft>
                          <a:spcPts val="0"/>
                        </a:spcAft>
                        <a:buFont typeface="Wingdings" panose="05000000000000000000" pitchFamily="2" charset="2"/>
                        <a:buChar char="l"/>
                      </a:pPr>
                      <a:r>
                        <a:rPr lang="zh-TW" sz="1200" dirty="0" smtClean="0">
                          <a:solidFill>
                            <a:schemeClr val="accent2">
                              <a:lumMod val="75000"/>
                            </a:schemeClr>
                          </a:solidFill>
                          <a:effectLst/>
                        </a:rPr>
                        <a:t>給</a:t>
                      </a:r>
                      <a:r>
                        <a:rPr lang="zh-TW" sz="1200" dirty="0">
                          <a:solidFill>
                            <a:schemeClr val="accent2">
                              <a:lumMod val="75000"/>
                            </a:schemeClr>
                          </a:solidFill>
                          <a:effectLst/>
                        </a:rPr>
                        <a:t>卹期內軍公教遺族</a:t>
                      </a:r>
                    </a:p>
                    <a:p>
                      <a:pPr marL="171450" indent="-171450" algn="l">
                        <a:lnSpc>
                          <a:spcPct val="100000"/>
                        </a:lnSpc>
                        <a:spcAft>
                          <a:spcPts val="0"/>
                        </a:spcAft>
                        <a:buFont typeface="Wingdings" panose="05000000000000000000" pitchFamily="2" charset="2"/>
                        <a:buChar char="l"/>
                      </a:pPr>
                      <a:r>
                        <a:rPr lang="zh-TW" sz="1200" dirty="0" smtClean="0">
                          <a:solidFill>
                            <a:schemeClr val="accent2">
                              <a:lumMod val="75000"/>
                            </a:schemeClr>
                          </a:solidFill>
                          <a:effectLst/>
                        </a:rPr>
                        <a:t>給</a:t>
                      </a:r>
                      <a:r>
                        <a:rPr lang="zh-TW" sz="1200" dirty="0">
                          <a:solidFill>
                            <a:schemeClr val="accent2">
                              <a:lumMod val="75000"/>
                            </a:schemeClr>
                          </a:solidFill>
                          <a:effectLst/>
                        </a:rPr>
                        <a:t>卹期滿軍公教</a:t>
                      </a:r>
                      <a:r>
                        <a:rPr lang="zh-TW" sz="1200" dirty="0" smtClean="0">
                          <a:solidFill>
                            <a:schemeClr val="accent2">
                              <a:lumMod val="75000"/>
                            </a:schemeClr>
                          </a:solidFill>
                          <a:effectLst/>
                        </a:rPr>
                        <a:t>遺族</a:t>
                      </a:r>
                      <a:endParaRPr lang="en-US" altLang="zh-TW" sz="1200" kern="0" dirty="0" smtClean="0">
                        <a:solidFill>
                          <a:schemeClr val="accent2">
                            <a:lumMod val="75000"/>
                          </a:schemeClr>
                        </a:solidFill>
                        <a:effectLst/>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altLang="zh-TW" sz="1200" kern="0" dirty="0" smtClean="0">
                          <a:solidFill>
                            <a:srgbClr val="0070C0"/>
                          </a:solidFill>
                          <a:effectLst/>
                        </a:rPr>
                        <a:t>(</a:t>
                      </a:r>
                      <a:r>
                        <a:rPr lang="zh-TW" altLang="zh-TW" sz="1200" kern="0" dirty="0" smtClean="0">
                          <a:solidFill>
                            <a:srgbClr val="0070C0"/>
                          </a:solidFill>
                          <a:effectLst/>
                        </a:rPr>
                        <a:t>新申請須另填部頒申請書報部核准</a:t>
                      </a:r>
                      <a:r>
                        <a:rPr lang="en-US" altLang="zh-TW" sz="1200" kern="0" dirty="0" smtClean="0">
                          <a:solidFill>
                            <a:srgbClr val="0070C0"/>
                          </a:solidFill>
                          <a:effectLst/>
                        </a:rPr>
                        <a:t>)</a:t>
                      </a:r>
                      <a:endParaRPr lang="zh-TW" altLang="zh-TW" sz="1400" kern="100" dirty="0" smtClean="0">
                        <a:solidFill>
                          <a:srgbClr val="0070C0"/>
                        </a:solidFill>
                        <a:effectLst/>
                        <a:latin typeface="Times New Roman" panose="02020603050405020304" pitchFamily="18" charset="0"/>
                        <a:ea typeface="標楷體" panose="03000509000000000000" pitchFamily="65" charset="-120"/>
                        <a:cs typeface="新細明體" panose="02020500000000000000" pitchFamily="18" charset="-120"/>
                      </a:endParaRPr>
                    </a:p>
                  </a:txBody>
                  <a:tcPr marL="67134" marR="67134" marT="0" marB="0" anchor="ctr"/>
                </a:tc>
                <a:tc>
                  <a:txBody>
                    <a:bodyPr/>
                    <a:lstStyle/>
                    <a:p>
                      <a:pPr algn="l" rtl="0" eaLnBrk="1" latinLnBrk="0" hangingPunct="1">
                        <a:lnSpc>
                          <a:spcPct val="100000"/>
                        </a:lnSpc>
                        <a:spcAft>
                          <a:spcPts val="0"/>
                        </a:spcAft>
                      </a:pPr>
                      <a:r>
                        <a:rPr kumimoji="0" lang="zh-TW" altLang="zh-TW" sz="1200" kern="1200" dirty="0" smtClean="0">
                          <a:effectLst/>
                        </a:rPr>
                        <a:t>□</a:t>
                      </a:r>
                      <a:r>
                        <a:rPr lang="zh-TW" altLang="zh-TW" sz="1200" dirty="0" smtClean="0">
                          <a:effectLst/>
                        </a:rPr>
                        <a:t>全公費</a:t>
                      </a:r>
                      <a:endParaRPr lang="en-US" altLang="zh-TW" sz="1200" dirty="0" smtClean="0">
                        <a:effectLst/>
                      </a:endParaRPr>
                    </a:p>
                    <a:p>
                      <a:pPr algn="l" rtl="0" eaLnBrk="1" latinLnBrk="0" hangingPunct="1">
                        <a:lnSpc>
                          <a:spcPct val="100000"/>
                        </a:lnSpc>
                        <a:spcAft>
                          <a:spcPts val="0"/>
                        </a:spcAft>
                      </a:pPr>
                      <a:r>
                        <a:rPr kumimoji="0" lang="zh-TW" altLang="zh-TW" sz="1200" kern="1200" dirty="0" smtClean="0">
                          <a:effectLst/>
                        </a:rPr>
                        <a:t>□</a:t>
                      </a:r>
                      <a:r>
                        <a:rPr lang="zh-TW" altLang="zh-TW" sz="1200" dirty="0" smtClean="0">
                          <a:effectLst/>
                        </a:rPr>
                        <a:t>半公費</a:t>
                      </a:r>
                      <a:endParaRPr kumimoji="0" lang="zh-TW" sz="1200" b="1" kern="1200" dirty="0">
                        <a:solidFill>
                          <a:schemeClr val="accent2">
                            <a:lumMod val="75000"/>
                          </a:schemeClr>
                        </a:solidFill>
                        <a:effectLst/>
                        <a:latin typeface="+mn-ea"/>
                        <a:ea typeface="+mn-ea"/>
                        <a:cs typeface="+mn-cs"/>
                      </a:endParaRPr>
                    </a:p>
                  </a:txBody>
                  <a:tcPr marL="67134" marR="67134" marT="0" marB="0" anchor="ctr"/>
                </a:tc>
                <a:tc>
                  <a:txBody>
                    <a:bodyPr/>
                    <a:lstStyle/>
                    <a:p>
                      <a:pPr marL="139700" indent="-139700" algn="just">
                        <a:lnSpc>
                          <a:spcPts val="1200"/>
                        </a:lnSpc>
                        <a:spcAft>
                          <a:spcPts val="0"/>
                        </a:spcAft>
                      </a:pPr>
                      <a:r>
                        <a:rPr lang="en-US" sz="1100" dirty="0">
                          <a:effectLst/>
                        </a:rPr>
                        <a:t>1.</a:t>
                      </a:r>
                      <a:r>
                        <a:rPr lang="zh-TW" sz="1100" dirty="0">
                          <a:effectLst/>
                        </a:rPr>
                        <a:t>政府主管機關銓敘部證明書或撫卹</a:t>
                      </a:r>
                      <a:r>
                        <a:rPr lang="zh-TW" sz="1100" dirty="0" smtClean="0">
                          <a:effectLst/>
                        </a:rPr>
                        <a:t>令</a:t>
                      </a:r>
                      <a:r>
                        <a:rPr lang="zh-TW" altLang="zh-TW" sz="1100" dirty="0" smtClean="0">
                          <a:effectLst/>
                        </a:rPr>
                        <a:t>（</a:t>
                      </a:r>
                      <a:r>
                        <a:rPr lang="zh-TW" sz="1100" dirty="0" smtClean="0">
                          <a:effectLst/>
                        </a:rPr>
                        <a:t>查驗正本</a:t>
                      </a:r>
                      <a:r>
                        <a:rPr lang="zh-TW" altLang="en-US" sz="1100" dirty="0" smtClean="0">
                          <a:effectLst/>
                        </a:rPr>
                        <a:t>，繳交及上傳影本</a:t>
                      </a:r>
                      <a:r>
                        <a:rPr lang="zh-TW" altLang="zh-TW" sz="1100" dirty="0" smtClean="0">
                          <a:effectLst/>
                        </a:rPr>
                        <a:t>）</a:t>
                      </a:r>
                      <a:r>
                        <a:rPr lang="zh-TW" altLang="en-US" sz="1100" dirty="0" smtClean="0">
                          <a:effectLst/>
                        </a:rPr>
                        <a:t>。</a:t>
                      </a:r>
                      <a:endParaRPr lang="zh-TW" sz="1200" dirty="0">
                        <a:effectLst/>
                      </a:endParaRPr>
                    </a:p>
                    <a:p>
                      <a:pPr algn="just">
                        <a:lnSpc>
                          <a:spcPts val="1200"/>
                        </a:lnSpc>
                        <a:spcAft>
                          <a:spcPts val="0"/>
                        </a:spcAft>
                      </a:pPr>
                      <a:r>
                        <a:rPr lang="en-US" sz="1100" dirty="0" smtClean="0">
                          <a:effectLst/>
                        </a:rPr>
                        <a:t>2</a:t>
                      </a:r>
                      <a:r>
                        <a:rPr lang="en-US" altLang="zh-TW" sz="1100" dirty="0" smtClean="0">
                          <a:effectLst/>
                        </a:rPr>
                        <a:t>.</a:t>
                      </a:r>
                      <a:r>
                        <a:rPr lang="zh-TW" altLang="en-US" sz="1100" spc="0" dirty="0" smtClean="0">
                          <a:effectLst/>
                        </a:rPr>
                        <a:t>三個月內</a:t>
                      </a:r>
                      <a:r>
                        <a:rPr lang="zh-TW" altLang="zh-TW" sz="1100" dirty="0" smtClean="0">
                          <a:effectLst/>
                        </a:rPr>
                        <a:t>全戶戶籍謄本</a:t>
                      </a:r>
                      <a:r>
                        <a:rPr lang="zh-TW" altLang="en-US" sz="1100" dirty="0" smtClean="0">
                          <a:effectLst/>
                        </a:rPr>
                        <a:t>或戶口名簿正本</a:t>
                      </a:r>
                      <a:r>
                        <a:rPr lang="en-US" altLang="zh-TW" sz="1100" dirty="0" smtClean="0">
                          <a:effectLst/>
                        </a:rPr>
                        <a:t>(</a:t>
                      </a:r>
                      <a:r>
                        <a:rPr lang="zh-TW" altLang="zh-TW" sz="1100" dirty="0" smtClean="0">
                          <a:effectLst/>
                        </a:rPr>
                        <a:t>父母及學生本人，不同戶者需各別檢附，且</a:t>
                      </a:r>
                      <a:r>
                        <a:rPr lang="zh-TW" altLang="en-US" sz="1100" dirty="0" smtClean="0">
                          <a:effectLst/>
                        </a:rPr>
                        <a:t>記事</a:t>
                      </a:r>
                      <a:r>
                        <a:rPr lang="zh-TW" altLang="zh-TW" sz="1100" dirty="0" smtClean="0">
                          <a:effectLst/>
                        </a:rPr>
                        <a:t>欄不得省略）。</a:t>
                      </a:r>
                      <a:endParaRPr lang="zh-TW" sz="1200" dirty="0">
                        <a:effectLst/>
                      </a:endParaRPr>
                    </a:p>
                    <a:p>
                      <a:pPr algn="just">
                        <a:lnSpc>
                          <a:spcPts val="1200"/>
                        </a:lnSpc>
                        <a:spcAft>
                          <a:spcPts val="0"/>
                        </a:spcAft>
                      </a:pPr>
                      <a:r>
                        <a:rPr lang="en-US" altLang="zh-TW" sz="1100" dirty="0" smtClean="0">
                          <a:solidFill>
                            <a:srgbClr val="0070C0"/>
                          </a:solidFill>
                          <a:effectLst/>
                        </a:rPr>
                        <a:t>3</a:t>
                      </a:r>
                      <a:r>
                        <a:rPr lang="en-US" sz="1100" dirty="0" smtClean="0">
                          <a:solidFill>
                            <a:srgbClr val="0070C0"/>
                          </a:solidFill>
                          <a:effectLst/>
                        </a:rPr>
                        <a:t>.</a:t>
                      </a:r>
                      <a:r>
                        <a:rPr lang="zh-TW" sz="1100" dirty="0">
                          <a:solidFill>
                            <a:srgbClr val="0070C0"/>
                          </a:solidFill>
                          <a:effectLst/>
                        </a:rPr>
                        <a:t>首次申請者應填公教遺族子女就學優待申請書</a:t>
                      </a:r>
                      <a:r>
                        <a:rPr lang="en-US" sz="1100" dirty="0" smtClean="0">
                          <a:solidFill>
                            <a:srgbClr val="0070C0"/>
                          </a:solidFill>
                          <a:effectLst/>
                        </a:rPr>
                        <a:t>(</a:t>
                      </a:r>
                      <a:r>
                        <a:rPr lang="zh-TW" altLang="en-US" sz="1100" dirty="0" smtClean="0">
                          <a:solidFill>
                            <a:srgbClr val="0070C0"/>
                          </a:solidFill>
                          <a:effectLst/>
                        </a:rPr>
                        <a:t>於課指組網頁</a:t>
                      </a:r>
                      <a:r>
                        <a:rPr lang="zh-TW" sz="1100" dirty="0" smtClean="0">
                          <a:solidFill>
                            <a:srgbClr val="0070C0"/>
                          </a:solidFill>
                          <a:effectLst/>
                        </a:rPr>
                        <a:t>下載</a:t>
                      </a:r>
                      <a:r>
                        <a:rPr lang="zh-TW" altLang="en-US" sz="1100" dirty="0" smtClean="0">
                          <a:solidFill>
                            <a:srgbClr val="0070C0"/>
                          </a:solidFill>
                          <a:effectLst/>
                        </a:rPr>
                        <a:t>，</a:t>
                      </a:r>
                      <a:r>
                        <a:rPr kumimoji="0" lang="zh-TW" altLang="en-US" sz="1100" kern="1200" dirty="0" smtClean="0">
                          <a:solidFill>
                            <a:srgbClr val="0070C0"/>
                          </a:solidFill>
                          <a:effectLst/>
                          <a:latin typeface="+mn-lt"/>
                          <a:ea typeface="+mn-ea"/>
                          <a:cs typeface="+mn-cs"/>
                        </a:rPr>
                        <a:t>或至課指組填寫資料，勿使用線上申請</a:t>
                      </a:r>
                      <a:r>
                        <a:rPr kumimoji="0" lang="en-US" sz="1100" kern="1200" dirty="0" smtClean="0">
                          <a:solidFill>
                            <a:srgbClr val="0070C0"/>
                          </a:solidFill>
                          <a:effectLst/>
                          <a:latin typeface="+mn-lt"/>
                          <a:ea typeface="+mn-ea"/>
                          <a:cs typeface="+mn-cs"/>
                        </a:rPr>
                        <a:t>)</a:t>
                      </a:r>
                      <a:r>
                        <a:rPr kumimoji="0" lang="zh-TW" altLang="en-US" sz="1100" kern="1200" dirty="0" smtClean="0">
                          <a:solidFill>
                            <a:srgbClr val="0070C0"/>
                          </a:solidFill>
                          <a:effectLst/>
                          <a:latin typeface="+mn-lt"/>
                          <a:ea typeface="+mn-ea"/>
                          <a:cs typeface="+mn-cs"/>
                        </a:rPr>
                        <a:t>。</a:t>
                      </a:r>
                      <a:endParaRPr kumimoji="0" lang="en-US" altLang="zh-TW" sz="1100" kern="1200" dirty="0" smtClean="0">
                        <a:solidFill>
                          <a:srgbClr val="0070C0"/>
                        </a:solidFill>
                        <a:effectLst/>
                        <a:latin typeface="+mn-lt"/>
                        <a:ea typeface="+mn-ea"/>
                        <a:cs typeface="+mn-cs"/>
                      </a:endParaRPr>
                    </a:p>
                    <a:p>
                      <a:pPr algn="just">
                        <a:lnSpc>
                          <a:spcPts val="1200"/>
                        </a:lnSpc>
                        <a:spcAft>
                          <a:spcPts val="0"/>
                        </a:spcAft>
                      </a:pPr>
                      <a:r>
                        <a:rPr lang="zh-TW" altLang="zh-TW" sz="1100" dirty="0" smtClean="0">
                          <a:solidFill>
                            <a:srgbClr val="0070C0"/>
                          </a:solidFill>
                          <a:effectLst/>
                        </a:rPr>
                        <a:t>※</a:t>
                      </a:r>
                      <a:r>
                        <a:rPr lang="zh-TW" altLang="en-US" sz="1100" dirty="0" smtClean="0">
                          <a:solidFill>
                            <a:srgbClr val="0070C0"/>
                          </a:solidFill>
                          <a:effectLst/>
                        </a:rPr>
                        <a:t>已由教育部核定過，並於有效期限內之同學，僅需檢附減免當學期申請書。</a:t>
                      </a:r>
                      <a:endParaRPr lang="zh-TW" sz="1200" b="0" dirty="0">
                        <a:solidFill>
                          <a:srgbClr val="0070C0"/>
                        </a:solidFill>
                        <a:effectLst/>
                        <a:latin typeface="+mn-ea"/>
                        <a:ea typeface="+mn-ea"/>
                      </a:endParaRPr>
                    </a:p>
                  </a:txBody>
                  <a:tcPr marL="67134" marR="67134" marT="0" marB="0" anchor="ctr"/>
                </a:tc>
                <a:extLst>
                  <a:ext uri="{0D108BD9-81ED-4DB2-BD59-A6C34878D82A}">
                    <a16:rowId xmlns:a16="http://schemas.microsoft.com/office/drawing/2014/main" val="10001"/>
                  </a:ext>
                </a:extLst>
              </a:tr>
              <a:tr h="601735">
                <a:tc>
                  <a:txBody>
                    <a:bodyPr/>
                    <a:lstStyle/>
                    <a:p>
                      <a:pPr marL="171450" indent="-171450" algn="l">
                        <a:lnSpc>
                          <a:spcPct val="100000"/>
                        </a:lnSpc>
                        <a:spcAft>
                          <a:spcPts val="0"/>
                        </a:spcAft>
                        <a:buFont typeface="Wingdings" panose="05000000000000000000" pitchFamily="2" charset="2"/>
                        <a:buChar char="l"/>
                      </a:pPr>
                      <a:r>
                        <a:rPr lang="zh-TW" sz="1200" dirty="0" smtClean="0">
                          <a:solidFill>
                            <a:schemeClr val="accent2">
                              <a:lumMod val="75000"/>
                            </a:schemeClr>
                          </a:solidFill>
                          <a:effectLst/>
                        </a:rPr>
                        <a:t>現役</a:t>
                      </a:r>
                      <a:r>
                        <a:rPr lang="zh-TW" sz="1200" dirty="0">
                          <a:solidFill>
                            <a:schemeClr val="accent2">
                              <a:lumMod val="75000"/>
                            </a:schemeClr>
                          </a:solidFill>
                          <a:effectLst/>
                        </a:rPr>
                        <a:t>軍人</a:t>
                      </a:r>
                      <a:r>
                        <a:rPr lang="zh-TW" sz="1200" dirty="0" smtClean="0">
                          <a:solidFill>
                            <a:schemeClr val="accent2">
                              <a:lumMod val="75000"/>
                            </a:schemeClr>
                          </a:solidFill>
                          <a:effectLst/>
                        </a:rPr>
                        <a:t>子女</a:t>
                      </a:r>
                      <a:endParaRPr lang="zh-TW" sz="1200" dirty="0">
                        <a:solidFill>
                          <a:schemeClr val="accent2">
                            <a:lumMod val="75000"/>
                          </a:schemeClr>
                        </a:solidFill>
                        <a:effectLst/>
                        <a:latin typeface="+mn-ea"/>
                        <a:ea typeface="+mn-ea"/>
                      </a:endParaRPr>
                    </a:p>
                  </a:txBody>
                  <a:tcPr marL="67134" marR="67134" marT="0" marB="0"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1200" dirty="0" smtClean="0">
                          <a:effectLst/>
                        </a:rPr>
                        <a:t>減免</a:t>
                      </a:r>
                      <a:r>
                        <a:rPr lang="en-US" altLang="zh-TW" sz="1200" dirty="0" smtClean="0">
                          <a:effectLst/>
                        </a:rPr>
                        <a:t>3/10</a:t>
                      </a:r>
                      <a:r>
                        <a:rPr lang="zh-TW" altLang="zh-TW" sz="1200" dirty="0" smtClean="0">
                          <a:effectLst/>
                        </a:rPr>
                        <a:t>學雜費</a:t>
                      </a:r>
                      <a:endParaRPr lang="zh-TW" altLang="zh-TW" sz="1200" dirty="0" smtClean="0">
                        <a:solidFill>
                          <a:schemeClr val="accent2">
                            <a:lumMod val="75000"/>
                          </a:schemeClr>
                        </a:solidFill>
                        <a:effectLst/>
                        <a:latin typeface="+mn-ea"/>
                        <a:ea typeface="+mn-ea"/>
                      </a:endParaRPr>
                    </a:p>
                  </a:txBody>
                  <a:tcPr marL="67134" marR="67134" marT="0" marB="0" anchor="ctr"/>
                </a:tc>
                <a:tc>
                  <a:txBody>
                    <a:bodyPr/>
                    <a:lstStyle/>
                    <a:p>
                      <a:pPr algn="l">
                        <a:lnSpc>
                          <a:spcPts val="1200"/>
                        </a:lnSpc>
                        <a:spcAft>
                          <a:spcPts val="0"/>
                        </a:spcAft>
                      </a:pPr>
                      <a:r>
                        <a:rPr lang="en-US" sz="1100" dirty="0">
                          <a:effectLst/>
                        </a:rPr>
                        <a:t>1.</a:t>
                      </a:r>
                      <a:r>
                        <a:rPr lang="zh-TW" sz="1100" dirty="0">
                          <a:effectLst/>
                        </a:rPr>
                        <a:t>軍人身份證</a:t>
                      </a:r>
                      <a:r>
                        <a:rPr lang="en-US" sz="1100" dirty="0">
                          <a:effectLst/>
                        </a:rPr>
                        <a:t>.</a:t>
                      </a:r>
                      <a:r>
                        <a:rPr lang="zh-TW" sz="1100" dirty="0">
                          <a:effectLst/>
                        </a:rPr>
                        <a:t>軍眷補給</a:t>
                      </a:r>
                      <a:r>
                        <a:rPr lang="zh-TW" sz="1100" dirty="0" smtClean="0">
                          <a:effectLst/>
                        </a:rPr>
                        <a:t>證</a:t>
                      </a:r>
                      <a:r>
                        <a:rPr lang="zh-TW" altLang="en-US" sz="1100" dirty="0" smtClean="0">
                          <a:effectLst/>
                        </a:rPr>
                        <a:t>。</a:t>
                      </a:r>
                      <a:endParaRPr lang="zh-TW" sz="1200" dirty="0">
                        <a:effectLst/>
                      </a:endParaRPr>
                    </a:p>
                    <a:p>
                      <a:pPr algn="just">
                        <a:lnSpc>
                          <a:spcPts val="1200"/>
                        </a:lnSpc>
                        <a:spcAft>
                          <a:spcPts val="0"/>
                        </a:spcAft>
                      </a:pPr>
                      <a:r>
                        <a:rPr lang="en-US" sz="1100" dirty="0" smtClean="0">
                          <a:effectLst/>
                        </a:rPr>
                        <a:t>2.</a:t>
                      </a:r>
                      <a:r>
                        <a:rPr lang="zh-TW" altLang="en-US" sz="1100" b="1" dirty="0" smtClean="0">
                          <a:solidFill>
                            <a:schemeClr val="tx1"/>
                          </a:solidFill>
                          <a:effectLst/>
                        </a:rPr>
                        <a:t>三</a:t>
                      </a:r>
                      <a:r>
                        <a:rPr lang="zh-TW" altLang="en-US" sz="1100" b="1" spc="0" dirty="0" smtClean="0">
                          <a:solidFill>
                            <a:schemeClr val="tx1"/>
                          </a:solidFill>
                          <a:effectLst/>
                        </a:rPr>
                        <a:t>個月內</a:t>
                      </a:r>
                      <a:r>
                        <a:rPr lang="zh-TW" altLang="zh-TW" sz="1100" dirty="0" smtClean="0">
                          <a:effectLst/>
                        </a:rPr>
                        <a:t>全戶戶籍謄本</a:t>
                      </a:r>
                      <a:r>
                        <a:rPr lang="zh-TW" altLang="en-US" sz="1100" dirty="0" smtClean="0">
                          <a:effectLst/>
                        </a:rPr>
                        <a:t>或戶口名簿正本</a:t>
                      </a:r>
                      <a:r>
                        <a:rPr lang="zh-TW" altLang="zh-TW" sz="1100" dirty="0" smtClean="0">
                          <a:effectLst/>
                        </a:rPr>
                        <a:t>（</a:t>
                      </a:r>
                      <a:r>
                        <a:rPr lang="zh-TW" sz="1100" dirty="0" smtClean="0">
                          <a:effectLst/>
                        </a:rPr>
                        <a:t>父母</a:t>
                      </a:r>
                      <a:r>
                        <a:rPr lang="zh-TW" sz="1100" dirty="0">
                          <a:effectLst/>
                        </a:rPr>
                        <a:t>及學生本人</a:t>
                      </a:r>
                      <a:r>
                        <a:rPr lang="zh-TW" sz="1100" dirty="0" smtClean="0">
                          <a:effectLst/>
                        </a:rPr>
                        <a:t>，不同</a:t>
                      </a:r>
                      <a:r>
                        <a:rPr lang="zh-TW" sz="1100" dirty="0">
                          <a:effectLst/>
                        </a:rPr>
                        <a:t>戶者需各別檢附，</a:t>
                      </a:r>
                      <a:r>
                        <a:rPr lang="zh-TW" sz="1100" dirty="0" smtClean="0">
                          <a:effectLst/>
                        </a:rPr>
                        <a:t>且</a:t>
                      </a:r>
                      <a:r>
                        <a:rPr lang="zh-TW" altLang="en-US" sz="1100" dirty="0" smtClean="0">
                          <a:effectLst/>
                        </a:rPr>
                        <a:t>記事</a:t>
                      </a:r>
                      <a:r>
                        <a:rPr lang="zh-TW" sz="1100" dirty="0" smtClean="0">
                          <a:effectLst/>
                        </a:rPr>
                        <a:t>欄</a:t>
                      </a:r>
                      <a:r>
                        <a:rPr lang="zh-TW" sz="1100" dirty="0">
                          <a:effectLst/>
                        </a:rPr>
                        <a:t>不得省略）。</a:t>
                      </a:r>
                      <a:endParaRPr lang="zh-TW" sz="1200" b="0" dirty="0">
                        <a:solidFill>
                          <a:schemeClr val="accent2">
                            <a:lumMod val="75000"/>
                          </a:schemeClr>
                        </a:solidFill>
                        <a:effectLst/>
                        <a:latin typeface="+mn-ea"/>
                        <a:ea typeface="+mn-ea"/>
                      </a:endParaRPr>
                    </a:p>
                  </a:txBody>
                  <a:tcPr marL="67134" marR="67134" marT="0" marB="0" anchor="ctr"/>
                </a:tc>
                <a:extLst>
                  <a:ext uri="{0D108BD9-81ED-4DB2-BD59-A6C34878D82A}">
                    <a16:rowId xmlns:a16="http://schemas.microsoft.com/office/drawing/2014/main" val="10002"/>
                  </a:ext>
                </a:extLst>
              </a:tr>
              <a:tr h="784047">
                <a:tc>
                  <a:txBody>
                    <a:bodyPr/>
                    <a:lstStyle/>
                    <a:p>
                      <a:pPr marL="171450" indent="-171450" algn="l">
                        <a:lnSpc>
                          <a:spcPct val="100000"/>
                        </a:lnSpc>
                        <a:spcAft>
                          <a:spcPts val="0"/>
                        </a:spcAft>
                        <a:buFont typeface="Wingdings" panose="05000000000000000000" pitchFamily="2" charset="2"/>
                        <a:buChar char="l"/>
                      </a:pPr>
                      <a:r>
                        <a:rPr lang="zh-TW" sz="1200" dirty="0" smtClean="0">
                          <a:solidFill>
                            <a:schemeClr val="accent2">
                              <a:lumMod val="75000"/>
                            </a:schemeClr>
                          </a:solidFill>
                          <a:effectLst/>
                        </a:rPr>
                        <a:t>原住民學生</a:t>
                      </a:r>
                      <a:endParaRPr lang="en-US" altLang="zh-TW" sz="1200" dirty="0" smtClean="0">
                        <a:solidFill>
                          <a:schemeClr val="accent2">
                            <a:lumMod val="75000"/>
                          </a:schemeClr>
                        </a:solidFill>
                        <a:effectLst/>
                      </a:endParaRPr>
                    </a:p>
                    <a:p>
                      <a:pPr marL="0" indent="0" algn="l">
                        <a:lnSpc>
                          <a:spcPct val="100000"/>
                        </a:lnSpc>
                        <a:spcAft>
                          <a:spcPts val="0"/>
                        </a:spcAft>
                        <a:buFont typeface="Wingdings" panose="05000000000000000000" pitchFamily="2" charset="2"/>
                        <a:buNone/>
                      </a:pPr>
                      <a:r>
                        <a:rPr lang="zh-TW" altLang="en-US" sz="1200" dirty="0" smtClean="0">
                          <a:solidFill>
                            <a:schemeClr val="accent2">
                              <a:lumMod val="75000"/>
                            </a:schemeClr>
                          </a:solidFill>
                          <a:effectLst/>
                        </a:rPr>
                        <a:t>    </a:t>
                      </a:r>
                      <a:r>
                        <a:rPr lang="en-US" altLang="zh-TW" sz="1200" dirty="0" smtClean="0">
                          <a:solidFill>
                            <a:schemeClr val="accent2">
                              <a:lumMod val="75000"/>
                            </a:schemeClr>
                          </a:solidFill>
                          <a:effectLst/>
                        </a:rPr>
                        <a:t>(</a:t>
                      </a:r>
                      <a:r>
                        <a:rPr lang="zh-TW" altLang="en-US" sz="1200" dirty="0" smtClean="0">
                          <a:solidFill>
                            <a:schemeClr val="accent2">
                              <a:lumMod val="75000"/>
                            </a:schemeClr>
                          </a:solidFill>
                          <a:effectLst/>
                        </a:rPr>
                        <a:t>依部規定標準減免</a:t>
                      </a:r>
                      <a:r>
                        <a:rPr lang="en-US" altLang="zh-TW" sz="1200" dirty="0" smtClean="0">
                          <a:solidFill>
                            <a:schemeClr val="accent2">
                              <a:lumMod val="75000"/>
                            </a:schemeClr>
                          </a:solidFill>
                          <a:effectLst/>
                        </a:rPr>
                        <a:t>)</a:t>
                      </a:r>
                      <a:endParaRPr lang="zh-TW" sz="1200" dirty="0">
                        <a:solidFill>
                          <a:schemeClr val="accent2">
                            <a:lumMod val="75000"/>
                          </a:schemeClr>
                        </a:solidFill>
                        <a:effectLst/>
                        <a:latin typeface="+mn-ea"/>
                        <a:ea typeface="+mn-ea"/>
                      </a:endParaRPr>
                    </a:p>
                  </a:txBody>
                  <a:tcPr marL="67134" marR="67134" marT="0" marB="0" anchor="ctr"/>
                </a:tc>
                <a:tc>
                  <a:txBody>
                    <a:bodyPr/>
                    <a:lstStyle/>
                    <a:p>
                      <a:pPr algn="l" rtl="0" eaLnBrk="1" latinLnBrk="0" hangingPunct="1">
                        <a:lnSpc>
                          <a:spcPct val="100000"/>
                        </a:lnSpc>
                        <a:spcAft>
                          <a:spcPts val="0"/>
                        </a:spcAft>
                      </a:pPr>
                      <a:r>
                        <a:rPr kumimoji="0" lang="zh-TW" altLang="zh-TW" sz="1200" kern="1200" dirty="0" smtClean="0">
                          <a:effectLst/>
                        </a:rPr>
                        <a:t>□</a:t>
                      </a:r>
                      <a:r>
                        <a:rPr kumimoji="0" lang="zh-TW" altLang="en-US" sz="1200" kern="1200" dirty="0" smtClean="0">
                          <a:effectLst/>
                        </a:rPr>
                        <a:t>日間部工學院：</a:t>
                      </a:r>
                      <a:r>
                        <a:rPr kumimoji="0" lang="en-US" altLang="zh-TW" sz="1200" kern="1200" dirty="0" smtClean="0">
                          <a:effectLst/>
                        </a:rPr>
                        <a:t>34,500</a:t>
                      </a:r>
                      <a:r>
                        <a:rPr kumimoji="0" lang="zh-TW" altLang="en-US" sz="1200" kern="1200" dirty="0" smtClean="0">
                          <a:effectLst/>
                        </a:rPr>
                        <a:t>元</a:t>
                      </a:r>
                      <a:endParaRPr kumimoji="0" lang="en-US" altLang="zh-TW" sz="1200" kern="1200" dirty="0" smtClean="0">
                        <a:effectLst/>
                      </a:endParaRPr>
                    </a:p>
                    <a:p>
                      <a:pPr algn="l" rtl="0" eaLnBrk="1" latinLnBrk="0" hangingPunct="1">
                        <a:lnSpc>
                          <a:spcPct val="100000"/>
                        </a:lnSpc>
                        <a:spcAft>
                          <a:spcPts val="0"/>
                        </a:spcAft>
                      </a:pPr>
                      <a:r>
                        <a:rPr kumimoji="0" lang="zh-TW" altLang="zh-TW" sz="1200" kern="1200" dirty="0" smtClean="0">
                          <a:effectLst/>
                        </a:rPr>
                        <a:t>□</a:t>
                      </a:r>
                      <a:r>
                        <a:rPr kumimoji="0" lang="zh-TW" altLang="en-US" sz="1200" kern="1200" dirty="0" smtClean="0">
                          <a:effectLst/>
                        </a:rPr>
                        <a:t>日間部管理學院</a:t>
                      </a:r>
                      <a:r>
                        <a:rPr kumimoji="0" lang="en-US" altLang="zh-TW" sz="1200" kern="1200" dirty="0" smtClean="0">
                          <a:effectLst/>
                        </a:rPr>
                        <a:t>:30,200</a:t>
                      </a:r>
                      <a:r>
                        <a:rPr kumimoji="0" lang="zh-TW" altLang="en-US" sz="1200" kern="1200" dirty="0" smtClean="0">
                          <a:effectLst/>
                        </a:rPr>
                        <a:t>元</a:t>
                      </a:r>
                      <a:endParaRPr kumimoji="0" lang="en-US" altLang="zh-TW" sz="1200" kern="1200" dirty="0" smtClean="0">
                        <a:effectLst/>
                      </a:endParaRPr>
                    </a:p>
                    <a:p>
                      <a:pPr algn="l" rtl="0" eaLnBrk="1" latinLnBrk="0" hangingPunct="1">
                        <a:lnSpc>
                          <a:spcPct val="100000"/>
                        </a:lnSpc>
                        <a:spcAft>
                          <a:spcPts val="0"/>
                        </a:spcAft>
                      </a:pPr>
                      <a:r>
                        <a:rPr kumimoji="0" lang="zh-TW" altLang="zh-TW" sz="1200" kern="1200" dirty="0" smtClean="0">
                          <a:effectLst/>
                        </a:rPr>
                        <a:t>□</a:t>
                      </a:r>
                      <a:r>
                        <a:rPr kumimoji="0" lang="zh-TW" altLang="en-US" sz="1200" kern="1200" dirty="0" smtClean="0">
                          <a:effectLst/>
                        </a:rPr>
                        <a:t>進修部</a:t>
                      </a:r>
                      <a:r>
                        <a:rPr kumimoji="0" lang="en-US" altLang="zh-TW" sz="1200" kern="1200" dirty="0" smtClean="0">
                          <a:effectLst/>
                        </a:rPr>
                        <a:t>:</a:t>
                      </a:r>
                      <a:r>
                        <a:rPr kumimoji="0" lang="zh-TW" altLang="en-US" sz="1200" kern="1200" dirty="0" smtClean="0">
                          <a:effectLst/>
                        </a:rPr>
                        <a:t>學分學雜費*</a:t>
                      </a:r>
                      <a:r>
                        <a:rPr kumimoji="0" lang="en-US" altLang="zh-TW" sz="1200" kern="1200" dirty="0" smtClean="0">
                          <a:effectLst/>
                        </a:rPr>
                        <a:t>0.9</a:t>
                      </a:r>
                      <a:r>
                        <a:rPr kumimoji="0" lang="zh-TW" altLang="en-US" sz="1200" kern="1200" dirty="0" smtClean="0">
                          <a:effectLst/>
                        </a:rPr>
                        <a:t>，　</a:t>
                      </a:r>
                      <a:endParaRPr kumimoji="0" lang="en-US" altLang="zh-TW" sz="1200" kern="1200" dirty="0" smtClean="0">
                        <a:effectLst/>
                      </a:endParaRPr>
                    </a:p>
                    <a:p>
                      <a:pPr algn="l" rtl="0" eaLnBrk="1" latinLnBrk="0" hangingPunct="1">
                        <a:lnSpc>
                          <a:spcPct val="100000"/>
                        </a:lnSpc>
                        <a:spcAft>
                          <a:spcPts val="0"/>
                        </a:spcAft>
                      </a:pPr>
                      <a:r>
                        <a:rPr kumimoji="0" lang="zh-TW" altLang="en-US" sz="1200" kern="1200" dirty="0" smtClean="0">
                          <a:effectLst/>
                        </a:rPr>
                        <a:t>   不超過減免合計數。</a:t>
                      </a:r>
                      <a:endParaRPr kumimoji="0" lang="zh-TW" sz="1200" b="1" kern="1200" dirty="0">
                        <a:solidFill>
                          <a:schemeClr val="accent2">
                            <a:lumMod val="75000"/>
                          </a:schemeClr>
                        </a:solidFill>
                        <a:effectLst/>
                        <a:latin typeface="+mn-ea"/>
                        <a:ea typeface="+mn-ea"/>
                        <a:cs typeface="+mn-cs"/>
                      </a:endParaRPr>
                    </a:p>
                  </a:txBody>
                  <a:tcPr marL="67134" marR="67134" marT="0" marB="0" anchor="ctr"/>
                </a:tc>
                <a:tc>
                  <a:txBody>
                    <a:bodyPr/>
                    <a:lstStyle/>
                    <a:p>
                      <a:pPr algn="just">
                        <a:lnSpc>
                          <a:spcPts val="1200"/>
                        </a:lnSpc>
                        <a:spcAft>
                          <a:spcPts val="0"/>
                        </a:spcAft>
                      </a:pPr>
                      <a:r>
                        <a:rPr lang="en-US" sz="1100" dirty="0">
                          <a:effectLst/>
                        </a:rPr>
                        <a:t>1.</a:t>
                      </a:r>
                      <a:r>
                        <a:rPr lang="zh-TW" sz="1100" dirty="0">
                          <a:effectLst/>
                        </a:rPr>
                        <a:t>家長職業為現任公職者，附上該年度未領教育補助</a:t>
                      </a:r>
                      <a:r>
                        <a:rPr lang="zh-TW" sz="1100" dirty="0" smtClean="0">
                          <a:effectLst/>
                        </a:rPr>
                        <a:t>證明</a:t>
                      </a:r>
                      <a:r>
                        <a:rPr lang="zh-TW" altLang="en-US" sz="1100" dirty="0" smtClean="0">
                          <a:effectLst/>
                        </a:rPr>
                        <a:t>。</a:t>
                      </a:r>
                      <a:endParaRPr lang="zh-TW" sz="1200" dirty="0">
                        <a:effectLst/>
                      </a:endParaRPr>
                    </a:p>
                    <a:p>
                      <a:pPr marL="0" marR="0" indent="0" algn="just" defTabSz="914400" rtl="0" eaLnBrk="1" fontAlgn="auto" latinLnBrk="0" hangingPunct="1">
                        <a:lnSpc>
                          <a:spcPts val="1200"/>
                        </a:lnSpc>
                        <a:spcBef>
                          <a:spcPts val="0"/>
                        </a:spcBef>
                        <a:spcAft>
                          <a:spcPts val="0"/>
                        </a:spcAft>
                        <a:buClrTx/>
                        <a:buSzTx/>
                        <a:buFontTx/>
                        <a:buNone/>
                        <a:tabLst/>
                        <a:defRPr/>
                      </a:pPr>
                      <a:r>
                        <a:rPr lang="en-US" sz="1100" dirty="0">
                          <a:effectLst/>
                        </a:rPr>
                        <a:t>2</a:t>
                      </a:r>
                      <a:r>
                        <a:rPr lang="en-US" sz="1100" dirty="0" smtClean="0">
                          <a:effectLst/>
                        </a:rPr>
                        <a:t>.</a:t>
                      </a:r>
                      <a:r>
                        <a:rPr kumimoji="0" lang="zh-TW" altLang="en-US" sz="1100" b="1" kern="1200" dirty="0" smtClean="0">
                          <a:solidFill>
                            <a:schemeClr val="tx1"/>
                          </a:solidFill>
                          <a:effectLst/>
                          <a:latin typeface="+mn-lt"/>
                          <a:ea typeface="+mn-ea"/>
                          <a:cs typeface="+mn-cs"/>
                        </a:rPr>
                        <a:t>三個月內</a:t>
                      </a:r>
                      <a:r>
                        <a:rPr lang="zh-TW" altLang="zh-TW" sz="1100" dirty="0" smtClean="0">
                          <a:effectLst/>
                        </a:rPr>
                        <a:t>戶籍謄本</a:t>
                      </a:r>
                      <a:r>
                        <a:rPr lang="zh-TW" altLang="en-US" sz="1100" dirty="0" smtClean="0">
                          <a:effectLst/>
                        </a:rPr>
                        <a:t>或戶口名簿 </a:t>
                      </a:r>
                      <a:r>
                        <a:rPr lang="en-US" altLang="zh-TW" sz="1100" dirty="0" smtClean="0">
                          <a:effectLst/>
                        </a:rPr>
                        <a:t>(</a:t>
                      </a:r>
                      <a:r>
                        <a:rPr lang="zh-TW" altLang="en-US" sz="1100" dirty="0" smtClean="0">
                          <a:effectLst/>
                        </a:rPr>
                        <a:t>需記事有原住民身分</a:t>
                      </a:r>
                      <a:r>
                        <a:rPr lang="zh-TW" altLang="zh-TW" sz="1100" dirty="0" smtClean="0">
                          <a:effectLst/>
                        </a:rPr>
                        <a:t>，且</a:t>
                      </a:r>
                      <a:r>
                        <a:rPr lang="zh-TW" altLang="en-US" sz="1100" dirty="0" smtClean="0">
                          <a:effectLst/>
                        </a:rPr>
                        <a:t>記事</a:t>
                      </a:r>
                      <a:r>
                        <a:rPr lang="zh-TW" altLang="zh-TW" sz="1100" dirty="0" smtClean="0">
                          <a:effectLst/>
                        </a:rPr>
                        <a:t>欄不得省略）。</a:t>
                      </a:r>
                      <a:endParaRPr lang="zh-TW" altLang="zh-TW" sz="1200" b="0" dirty="0" smtClean="0">
                        <a:solidFill>
                          <a:schemeClr val="accent2">
                            <a:lumMod val="75000"/>
                          </a:schemeClr>
                        </a:solidFill>
                        <a:effectLst/>
                        <a:latin typeface="+mn-ea"/>
                        <a:ea typeface="+mn-ea"/>
                      </a:endParaRPr>
                    </a:p>
                  </a:txBody>
                  <a:tcPr marL="67134" marR="67134" marT="0" marB="0" anchor="ctr"/>
                </a:tc>
                <a:extLst>
                  <a:ext uri="{0D108BD9-81ED-4DB2-BD59-A6C34878D82A}">
                    <a16:rowId xmlns:a16="http://schemas.microsoft.com/office/drawing/2014/main" val="10003"/>
                  </a:ext>
                </a:extLst>
              </a:tr>
              <a:tr h="1162387">
                <a:tc>
                  <a:txBody>
                    <a:bodyPr/>
                    <a:lstStyle/>
                    <a:p>
                      <a:pPr marL="171450" indent="-171450" algn="l">
                        <a:lnSpc>
                          <a:spcPct val="100000"/>
                        </a:lnSpc>
                        <a:spcAft>
                          <a:spcPts val="0"/>
                        </a:spcAft>
                        <a:buFont typeface="Wingdings" panose="05000000000000000000" pitchFamily="2" charset="2"/>
                        <a:buChar char="l"/>
                      </a:pPr>
                      <a:r>
                        <a:rPr lang="zh-TW" sz="1200" dirty="0" smtClean="0">
                          <a:solidFill>
                            <a:schemeClr val="accent2">
                              <a:lumMod val="75000"/>
                            </a:schemeClr>
                          </a:solidFill>
                          <a:effectLst/>
                        </a:rPr>
                        <a:t>身心</a:t>
                      </a:r>
                      <a:r>
                        <a:rPr lang="zh-TW" sz="1200" dirty="0">
                          <a:solidFill>
                            <a:schemeClr val="accent2">
                              <a:lumMod val="75000"/>
                            </a:schemeClr>
                          </a:solidFill>
                          <a:effectLst/>
                        </a:rPr>
                        <a:t>障礙</a:t>
                      </a:r>
                      <a:r>
                        <a:rPr lang="zh-TW" sz="1200" dirty="0" smtClean="0">
                          <a:solidFill>
                            <a:schemeClr val="accent2">
                              <a:lumMod val="75000"/>
                            </a:schemeClr>
                          </a:solidFill>
                          <a:effectLst/>
                        </a:rPr>
                        <a:t>學生</a:t>
                      </a:r>
                      <a:endParaRPr lang="en-US" altLang="zh-TW" sz="1200" dirty="0" smtClean="0">
                        <a:solidFill>
                          <a:schemeClr val="accent2">
                            <a:lumMod val="75000"/>
                          </a:schemeClr>
                        </a:solidFill>
                        <a:effectLst/>
                      </a:endParaRPr>
                    </a:p>
                    <a:p>
                      <a:pPr marL="171450" indent="-171450" algn="l">
                        <a:lnSpc>
                          <a:spcPct val="100000"/>
                        </a:lnSpc>
                        <a:spcAft>
                          <a:spcPts val="0"/>
                        </a:spcAft>
                        <a:buFont typeface="Wingdings" panose="05000000000000000000" pitchFamily="2" charset="2"/>
                        <a:buChar char="l"/>
                      </a:pPr>
                      <a:r>
                        <a:rPr lang="zh-TW" sz="1200" dirty="0" smtClean="0">
                          <a:solidFill>
                            <a:schemeClr val="accent2">
                              <a:lumMod val="75000"/>
                            </a:schemeClr>
                          </a:solidFill>
                          <a:effectLst/>
                        </a:rPr>
                        <a:t>身心</a:t>
                      </a:r>
                      <a:r>
                        <a:rPr lang="zh-TW" sz="1200" dirty="0">
                          <a:solidFill>
                            <a:schemeClr val="accent2">
                              <a:lumMod val="75000"/>
                            </a:schemeClr>
                          </a:solidFill>
                          <a:effectLst/>
                        </a:rPr>
                        <a:t>障礙人士</a:t>
                      </a:r>
                      <a:r>
                        <a:rPr lang="zh-TW" sz="1200" dirty="0" smtClean="0">
                          <a:solidFill>
                            <a:schemeClr val="accent2">
                              <a:lumMod val="75000"/>
                            </a:schemeClr>
                          </a:solidFill>
                          <a:effectLst/>
                        </a:rPr>
                        <a:t>子女</a:t>
                      </a:r>
                      <a:endParaRPr kumimoji="0" lang="en-US" altLang="zh-TW" sz="1200" b="1" kern="1200" dirty="0" smtClean="0">
                        <a:solidFill>
                          <a:schemeClr val="accent2">
                            <a:lumMod val="75000"/>
                          </a:schemeClr>
                        </a:solidFill>
                        <a:effectLst/>
                        <a:latin typeface="+mn-ea"/>
                        <a:ea typeface="+mn-ea"/>
                        <a:cs typeface="+mn-cs"/>
                      </a:endParaRPr>
                    </a:p>
                  </a:txBody>
                  <a:tcPr marL="67134" marR="67134" marT="0" marB="0" anchor="ctr"/>
                </a:tc>
                <a:tc>
                  <a:txBody>
                    <a:bodyPr/>
                    <a:lstStyle/>
                    <a:p>
                      <a:pPr marL="0" lvl="0" indent="0" algn="l">
                        <a:lnSpc>
                          <a:spcPct val="100000"/>
                        </a:lnSpc>
                        <a:spcAft>
                          <a:spcPts val="0"/>
                        </a:spcAft>
                        <a:buFontTx/>
                        <a:buNone/>
                      </a:pPr>
                      <a:r>
                        <a:rPr kumimoji="0" lang="zh-TW" altLang="zh-TW" sz="1200" kern="1200" dirty="0" smtClean="0">
                          <a:effectLst/>
                        </a:rPr>
                        <a:t>□重度、極重度</a:t>
                      </a:r>
                      <a:r>
                        <a:rPr kumimoji="0" lang="en-US" altLang="zh-TW" sz="1200" kern="1200" dirty="0" smtClean="0">
                          <a:effectLst/>
                        </a:rPr>
                        <a:t>(</a:t>
                      </a:r>
                      <a:r>
                        <a:rPr kumimoji="0" lang="zh-TW" altLang="zh-TW" sz="1200" kern="1200" dirty="0" smtClean="0">
                          <a:effectLst/>
                        </a:rPr>
                        <a:t>學雜費全免</a:t>
                      </a:r>
                      <a:r>
                        <a:rPr kumimoji="0" lang="en-US" altLang="zh-TW" sz="1200" kern="1200" dirty="0" smtClean="0">
                          <a:effectLst/>
                        </a:rPr>
                        <a:t>)</a:t>
                      </a:r>
                    </a:p>
                    <a:p>
                      <a:pPr marL="0" lvl="0" indent="0" algn="l">
                        <a:lnSpc>
                          <a:spcPct val="100000"/>
                        </a:lnSpc>
                        <a:spcAft>
                          <a:spcPts val="0"/>
                        </a:spcAft>
                        <a:buFontTx/>
                        <a:buNone/>
                      </a:pPr>
                      <a:r>
                        <a:rPr kumimoji="0" lang="zh-TW" altLang="zh-TW" sz="1200" kern="1200" dirty="0" smtClean="0">
                          <a:effectLst/>
                        </a:rPr>
                        <a:t>□中度</a:t>
                      </a:r>
                      <a:r>
                        <a:rPr kumimoji="0" lang="en-US" altLang="zh-TW" sz="1200" kern="1200" dirty="0" smtClean="0">
                          <a:effectLst/>
                        </a:rPr>
                        <a:t>(</a:t>
                      </a:r>
                      <a:r>
                        <a:rPr kumimoji="0" lang="zh-TW" altLang="zh-TW" sz="1200" kern="1200" dirty="0" smtClean="0">
                          <a:effectLst/>
                        </a:rPr>
                        <a:t>減免</a:t>
                      </a:r>
                      <a:r>
                        <a:rPr kumimoji="0" lang="en-US" altLang="zh-TW" sz="1200" kern="1200" dirty="0" smtClean="0">
                          <a:effectLst/>
                        </a:rPr>
                        <a:t>7/10</a:t>
                      </a:r>
                      <a:r>
                        <a:rPr kumimoji="0" lang="zh-TW" altLang="zh-TW" sz="1200" kern="1200" dirty="0" smtClean="0">
                          <a:effectLst/>
                        </a:rPr>
                        <a:t>學雜費</a:t>
                      </a:r>
                      <a:r>
                        <a:rPr kumimoji="0" lang="en-US" altLang="zh-TW" sz="1200" kern="1200" dirty="0" smtClean="0">
                          <a:effectLst/>
                        </a:rPr>
                        <a:t>)</a:t>
                      </a:r>
                    </a:p>
                    <a:p>
                      <a:pPr marL="0" lvl="0" indent="0" algn="l">
                        <a:lnSpc>
                          <a:spcPct val="100000"/>
                        </a:lnSpc>
                        <a:spcAft>
                          <a:spcPts val="0"/>
                        </a:spcAft>
                        <a:buFontTx/>
                        <a:buNone/>
                      </a:pPr>
                      <a:r>
                        <a:rPr kumimoji="0" lang="zh-TW" altLang="zh-TW" sz="1200" kern="1200" dirty="0" smtClean="0">
                          <a:effectLst/>
                        </a:rPr>
                        <a:t>□輕度</a:t>
                      </a:r>
                      <a:r>
                        <a:rPr kumimoji="0" lang="en-US" altLang="zh-TW" sz="1200" kern="1200" dirty="0" smtClean="0">
                          <a:effectLst/>
                        </a:rPr>
                        <a:t>(</a:t>
                      </a:r>
                      <a:r>
                        <a:rPr kumimoji="0" lang="zh-TW" altLang="zh-TW" sz="1200" kern="1200" dirty="0" smtClean="0">
                          <a:effectLst/>
                        </a:rPr>
                        <a:t>減免</a:t>
                      </a:r>
                      <a:r>
                        <a:rPr kumimoji="0" lang="en-US" altLang="zh-TW" sz="1200" kern="1200" dirty="0" smtClean="0">
                          <a:effectLst/>
                        </a:rPr>
                        <a:t>4/10</a:t>
                      </a:r>
                      <a:r>
                        <a:rPr kumimoji="0" lang="zh-TW" altLang="zh-TW" sz="1200" kern="1200" dirty="0" smtClean="0">
                          <a:effectLst/>
                        </a:rPr>
                        <a:t>學雜費</a:t>
                      </a:r>
                      <a:r>
                        <a:rPr kumimoji="0" lang="en-US" altLang="zh-TW" sz="1200" kern="1200" dirty="0" smtClean="0">
                          <a:effectLst/>
                        </a:rPr>
                        <a:t>)</a:t>
                      </a:r>
                      <a:endParaRPr kumimoji="0" lang="en-US" altLang="zh-TW" sz="800" b="1" kern="1200" dirty="0" smtClean="0">
                        <a:solidFill>
                          <a:schemeClr val="tx1"/>
                        </a:solidFill>
                        <a:effectLst/>
                        <a:latin typeface="+mn-ea"/>
                        <a:ea typeface="+mn-ea"/>
                      </a:endParaRPr>
                    </a:p>
                  </a:txBody>
                  <a:tcPr marL="67134" marR="67134" marT="0" marB="0" anchor="ctr"/>
                </a:tc>
                <a:tc>
                  <a:txBody>
                    <a:bodyPr/>
                    <a:lstStyle/>
                    <a:p>
                      <a:pPr algn="l">
                        <a:lnSpc>
                          <a:spcPts val="1200"/>
                        </a:lnSpc>
                        <a:spcAft>
                          <a:spcPts val="0"/>
                        </a:spcAft>
                      </a:pPr>
                      <a:r>
                        <a:rPr lang="en-US" sz="1100" dirty="0">
                          <a:effectLst/>
                        </a:rPr>
                        <a:t>1.</a:t>
                      </a:r>
                      <a:r>
                        <a:rPr lang="zh-TW" sz="1100" dirty="0">
                          <a:effectLst/>
                        </a:rPr>
                        <a:t>身心障礙</a:t>
                      </a:r>
                      <a:r>
                        <a:rPr lang="zh-TW" sz="1100" dirty="0" smtClean="0">
                          <a:effectLst/>
                        </a:rPr>
                        <a:t>手冊或</a:t>
                      </a:r>
                      <a:r>
                        <a:rPr lang="zh-TW" sz="1100" dirty="0">
                          <a:effectLst/>
                        </a:rPr>
                        <a:t>身心障礙學生鑑定</a:t>
                      </a:r>
                      <a:r>
                        <a:rPr lang="zh-TW" sz="1100" dirty="0" smtClean="0">
                          <a:effectLst/>
                        </a:rPr>
                        <a:t>證明</a:t>
                      </a:r>
                      <a:r>
                        <a:rPr lang="zh-TW" altLang="en-US" sz="1100" dirty="0" smtClean="0">
                          <a:effectLst/>
                        </a:rPr>
                        <a:t>。</a:t>
                      </a:r>
                      <a:endParaRPr lang="zh-TW" sz="1200" dirty="0">
                        <a:effectLst/>
                      </a:endParaRPr>
                    </a:p>
                    <a:p>
                      <a:pPr algn="l">
                        <a:lnSpc>
                          <a:spcPts val="1200"/>
                        </a:lnSpc>
                        <a:spcAft>
                          <a:spcPts val="0"/>
                        </a:spcAft>
                      </a:pPr>
                      <a:r>
                        <a:rPr lang="en-US" sz="1100" dirty="0" smtClean="0">
                          <a:effectLst/>
                        </a:rPr>
                        <a:t>2.</a:t>
                      </a:r>
                      <a:r>
                        <a:rPr kumimoji="0" lang="zh-TW" altLang="en-US" sz="1100" b="1" kern="1200" dirty="0" smtClean="0">
                          <a:solidFill>
                            <a:schemeClr val="tx1"/>
                          </a:solidFill>
                          <a:effectLst/>
                          <a:latin typeface="+mn-lt"/>
                          <a:ea typeface="+mn-ea"/>
                          <a:cs typeface="+mn-cs"/>
                        </a:rPr>
                        <a:t>三個月內</a:t>
                      </a:r>
                      <a:r>
                        <a:rPr lang="zh-TW" altLang="zh-TW" sz="1100" dirty="0" smtClean="0">
                          <a:effectLst/>
                        </a:rPr>
                        <a:t>全戶戶籍謄本</a:t>
                      </a:r>
                      <a:r>
                        <a:rPr lang="zh-TW" altLang="en-US" sz="1100" dirty="0" smtClean="0">
                          <a:effectLst/>
                        </a:rPr>
                        <a:t>或戶口名簿正本</a:t>
                      </a:r>
                      <a:r>
                        <a:rPr lang="en-US" altLang="zh-TW" sz="1100" dirty="0" smtClean="0">
                          <a:effectLst/>
                        </a:rPr>
                        <a:t>(</a:t>
                      </a:r>
                      <a:r>
                        <a:rPr lang="zh-TW" altLang="zh-TW" sz="1100" u="sng" dirty="0" smtClean="0">
                          <a:effectLst/>
                        </a:rPr>
                        <a:t>父母及學生本人， 不同戶者需各別檢附，且</a:t>
                      </a:r>
                      <a:r>
                        <a:rPr lang="zh-TW" altLang="en-US" sz="1100" u="sng" dirty="0" smtClean="0">
                          <a:effectLst/>
                        </a:rPr>
                        <a:t>記事</a:t>
                      </a:r>
                      <a:r>
                        <a:rPr lang="zh-TW" altLang="zh-TW" sz="1100" u="sng" dirty="0" smtClean="0">
                          <a:effectLst/>
                        </a:rPr>
                        <a:t>欄不得省略</a:t>
                      </a:r>
                      <a:r>
                        <a:rPr lang="zh-TW" altLang="zh-TW" sz="1100" dirty="0" smtClean="0">
                          <a:effectLst/>
                        </a:rPr>
                        <a:t>）</a:t>
                      </a:r>
                      <a:r>
                        <a:rPr lang="en-US" altLang="zh-TW" sz="1100" dirty="0" smtClean="0">
                          <a:effectLst/>
                        </a:rPr>
                        <a:t>(</a:t>
                      </a:r>
                      <a:r>
                        <a:rPr lang="zh-TW" altLang="en-US" sz="1100" dirty="0" smtClean="0">
                          <a:effectLst/>
                        </a:rPr>
                        <a:t>若為單親且單方監護，則檢附學生與監護人</a:t>
                      </a:r>
                      <a:r>
                        <a:rPr lang="en-US" altLang="zh-TW" sz="1100" dirty="0" smtClean="0">
                          <a:effectLst/>
                        </a:rPr>
                        <a:t>)</a:t>
                      </a:r>
                      <a:r>
                        <a:rPr lang="zh-TW" altLang="zh-TW" sz="1100" dirty="0" smtClean="0">
                          <a:solidFill>
                            <a:srgbClr val="0070C0"/>
                          </a:solidFill>
                          <a:effectLst/>
                        </a:rPr>
                        <a:t>。</a:t>
                      </a:r>
                      <a:endParaRPr lang="zh-TW" sz="1200" dirty="0">
                        <a:solidFill>
                          <a:srgbClr val="0070C0"/>
                        </a:solidFill>
                        <a:effectLst/>
                      </a:endParaRPr>
                    </a:p>
                    <a:p>
                      <a:pPr algn="l">
                        <a:lnSpc>
                          <a:spcPts val="1200"/>
                        </a:lnSpc>
                        <a:spcAft>
                          <a:spcPts val="0"/>
                        </a:spcAft>
                      </a:pPr>
                      <a:r>
                        <a:rPr lang="zh-TW" sz="1100" dirty="0">
                          <a:solidFill>
                            <a:srgbClr val="0070C0"/>
                          </a:solidFill>
                          <a:effectLst/>
                        </a:rPr>
                        <a:t>※</a:t>
                      </a:r>
                      <a:r>
                        <a:rPr lang="zh-TW" sz="1100" spc="-80" dirty="0">
                          <a:solidFill>
                            <a:srgbClr val="0070C0"/>
                          </a:solidFill>
                          <a:effectLst/>
                        </a:rPr>
                        <a:t>前一年度家庭所得總額逾新臺幣</a:t>
                      </a:r>
                      <a:r>
                        <a:rPr lang="en-US" sz="1100" spc="-80" dirty="0">
                          <a:solidFill>
                            <a:srgbClr val="0070C0"/>
                          </a:solidFill>
                          <a:effectLst/>
                        </a:rPr>
                        <a:t>220</a:t>
                      </a:r>
                      <a:r>
                        <a:rPr lang="zh-TW" sz="1100" spc="-80" dirty="0">
                          <a:solidFill>
                            <a:srgbClr val="0070C0"/>
                          </a:solidFill>
                          <a:effectLst/>
                        </a:rPr>
                        <a:t>萬</a:t>
                      </a:r>
                      <a:r>
                        <a:rPr lang="zh-TW" sz="1100" spc="-80" dirty="0" smtClean="0">
                          <a:solidFill>
                            <a:srgbClr val="0070C0"/>
                          </a:solidFill>
                          <a:effectLst/>
                        </a:rPr>
                        <a:t>元者</a:t>
                      </a:r>
                      <a:r>
                        <a:rPr lang="zh-TW" sz="1100" spc="-80" dirty="0">
                          <a:solidFill>
                            <a:srgbClr val="0070C0"/>
                          </a:solidFill>
                          <a:effectLst/>
                        </a:rPr>
                        <a:t>，依規定不得申領本項就學費用</a:t>
                      </a:r>
                      <a:r>
                        <a:rPr lang="zh-TW" sz="1100" spc="-80" dirty="0" smtClean="0">
                          <a:solidFill>
                            <a:srgbClr val="0070C0"/>
                          </a:solidFill>
                          <a:effectLst/>
                        </a:rPr>
                        <a:t>。</a:t>
                      </a:r>
                      <a:endParaRPr lang="en-US" altLang="zh-TW" sz="1100" spc="-80" dirty="0" smtClean="0">
                        <a:solidFill>
                          <a:srgbClr val="0070C0"/>
                        </a:solidFill>
                        <a:effectLst/>
                      </a:endParaRPr>
                    </a:p>
                    <a:p>
                      <a:pPr algn="l">
                        <a:lnSpc>
                          <a:spcPts val="1200"/>
                        </a:lnSpc>
                        <a:spcAft>
                          <a:spcPts val="0"/>
                        </a:spcAft>
                      </a:pPr>
                      <a:r>
                        <a:rPr lang="zh-TW" altLang="zh-TW" sz="1000" dirty="0" smtClean="0">
                          <a:solidFill>
                            <a:srgbClr val="FF0000"/>
                          </a:solidFill>
                          <a:effectLst/>
                        </a:rPr>
                        <a:t>※</a:t>
                      </a:r>
                      <a:r>
                        <a:rPr lang="zh-TW" altLang="en-US" sz="1100" dirty="0" smtClean="0">
                          <a:solidFill>
                            <a:srgbClr val="FF0000"/>
                          </a:solidFill>
                          <a:effectLst/>
                        </a:rPr>
                        <a:t>碩士在職專班生不得申請「身心障礙人士子女」學雜費減免。</a:t>
                      </a:r>
                      <a:endParaRPr lang="zh-TW" sz="1100" b="1" dirty="0">
                        <a:solidFill>
                          <a:srgbClr val="FF0000"/>
                        </a:solidFill>
                        <a:effectLst/>
                        <a:latin typeface="+mn-ea"/>
                        <a:ea typeface="+mn-ea"/>
                      </a:endParaRPr>
                    </a:p>
                  </a:txBody>
                  <a:tcPr marL="67134" marR="67134" marT="0" marB="0" anchor="ctr"/>
                </a:tc>
                <a:extLst>
                  <a:ext uri="{0D108BD9-81ED-4DB2-BD59-A6C34878D82A}">
                    <a16:rowId xmlns:a16="http://schemas.microsoft.com/office/drawing/2014/main" val="10004"/>
                  </a:ext>
                </a:extLst>
              </a:tr>
              <a:tr h="443414">
                <a:tc>
                  <a:txBody>
                    <a:bodyPr/>
                    <a:lstStyle/>
                    <a:p>
                      <a:pPr marL="171450" lvl="0" indent="-171450" algn="l">
                        <a:lnSpc>
                          <a:spcPct val="100000"/>
                        </a:lnSpc>
                        <a:spcAft>
                          <a:spcPts val="0"/>
                        </a:spcAft>
                        <a:buFont typeface="Wingdings" panose="05000000000000000000" pitchFamily="2" charset="2"/>
                        <a:buChar char="l"/>
                        <a:tabLst>
                          <a:tab pos="228600" algn="l"/>
                        </a:tabLst>
                      </a:pPr>
                      <a:r>
                        <a:rPr lang="zh-TW" sz="1200" dirty="0">
                          <a:solidFill>
                            <a:schemeClr val="accent2">
                              <a:lumMod val="75000"/>
                            </a:schemeClr>
                          </a:solidFill>
                          <a:effectLst/>
                        </a:rPr>
                        <a:t>低收入戶</a:t>
                      </a:r>
                      <a:r>
                        <a:rPr lang="zh-TW" sz="1200" dirty="0" smtClean="0">
                          <a:solidFill>
                            <a:schemeClr val="accent2">
                              <a:lumMod val="75000"/>
                            </a:schemeClr>
                          </a:solidFill>
                          <a:effectLst/>
                        </a:rPr>
                        <a:t>學生</a:t>
                      </a:r>
                      <a:endParaRPr lang="zh-TW" sz="1200" dirty="0">
                        <a:solidFill>
                          <a:schemeClr val="accent2">
                            <a:lumMod val="75000"/>
                          </a:schemeClr>
                        </a:solidFill>
                        <a:effectLst/>
                      </a:endParaRPr>
                    </a:p>
                    <a:p>
                      <a:pPr marL="171450" lvl="0" indent="-171450" algn="l">
                        <a:lnSpc>
                          <a:spcPct val="100000"/>
                        </a:lnSpc>
                        <a:spcAft>
                          <a:spcPts val="0"/>
                        </a:spcAft>
                        <a:buFont typeface="Wingdings" panose="05000000000000000000" pitchFamily="2" charset="2"/>
                        <a:buChar char="l"/>
                        <a:tabLst>
                          <a:tab pos="228600" algn="l"/>
                        </a:tabLst>
                      </a:pPr>
                      <a:r>
                        <a:rPr lang="zh-TW" sz="1200" dirty="0">
                          <a:solidFill>
                            <a:schemeClr val="accent2">
                              <a:lumMod val="75000"/>
                            </a:schemeClr>
                          </a:solidFill>
                          <a:effectLst/>
                        </a:rPr>
                        <a:t>中低收入戶</a:t>
                      </a:r>
                      <a:r>
                        <a:rPr lang="zh-TW" sz="1200" dirty="0" smtClean="0">
                          <a:solidFill>
                            <a:schemeClr val="accent2">
                              <a:lumMod val="75000"/>
                            </a:schemeClr>
                          </a:solidFill>
                          <a:effectLst/>
                        </a:rPr>
                        <a:t>學生</a:t>
                      </a:r>
                      <a:endParaRPr lang="zh-TW" sz="1200" dirty="0">
                        <a:solidFill>
                          <a:schemeClr val="accent2">
                            <a:lumMod val="75000"/>
                          </a:schemeClr>
                        </a:solidFill>
                        <a:effectLst/>
                        <a:latin typeface="+mn-ea"/>
                        <a:ea typeface="+mn-ea"/>
                      </a:endParaRPr>
                    </a:p>
                  </a:txBody>
                  <a:tcPr marL="67134" marR="67134" marT="0" marB="0" anchor="ctr"/>
                </a:tc>
                <a:tc>
                  <a:txBody>
                    <a:bodyPr/>
                    <a:lstStyle/>
                    <a:p>
                      <a:pPr marL="0" lvl="0" indent="0" algn="l">
                        <a:lnSpc>
                          <a:spcPct val="100000"/>
                        </a:lnSpc>
                        <a:spcAft>
                          <a:spcPts val="0"/>
                        </a:spcAft>
                        <a:buFont typeface="Wingdings" panose="05000000000000000000" pitchFamily="2" charset="2"/>
                        <a:buNone/>
                        <a:tabLst>
                          <a:tab pos="228600" algn="l"/>
                        </a:tabLst>
                      </a:pPr>
                      <a:r>
                        <a:rPr kumimoji="0" lang="zh-TW" altLang="zh-TW" sz="1200" kern="1200" dirty="0" smtClean="0">
                          <a:effectLst/>
                        </a:rPr>
                        <a:t>□</a:t>
                      </a:r>
                      <a:r>
                        <a:rPr lang="zh-TW" altLang="zh-TW" sz="1200" dirty="0" smtClean="0">
                          <a:effectLst/>
                        </a:rPr>
                        <a:t>低收入學雜費全免</a:t>
                      </a:r>
                    </a:p>
                    <a:p>
                      <a:pPr marL="0" lvl="0" indent="0" algn="l">
                        <a:lnSpc>
                          <a:spcPct val="100000"/>
                        </a:lnSpc>
                        <a:spcAft>
                          <a:spcPts val="0"/>
                        </a:spcAft>
                        <a:buFont typeface="Wingdings" panose="05000000000000000000" pitchFamily="2" charset="2"/>
                        <a:buNone/>
                        <a:tabLst>
                          <a:tab pos="228600" algn="l"/>
                        </a:tabLst>
                      </a:pPr>
                      <a:r>
                        <a:rPr kumimoji="0" lang="zh-TW" altLang="zh-TW" sz="1200" kern="1200" dirty="0" smtClean="0">
                          <a:effectLst/>
                        </a:rPr>
                        <a:t>□</a:t>
                      </a:r>
                      <a:r>
                        <a:rPr lang="zh-TW" altLang="zh-TW" sz="1200" dirty="0" smtClean="0">
                          <a:effectLst/>
                        </a:rPr>
                        <a:t>中低收</a:t>
                      </a:r>
                      <a:r>
                        <a:rPr lang="zh-TW" altLang="en-US" sz="1200" dirty="0" smtClean="0">
                          <a:effectLst/>
                        </a:rPr>
                        <a:t>減免</a:t>
                      </a:r>
                      <a:r>
                        <a:rPr lang="en-US" altLang="zh-TW" sz="1200" dirty="0" smtClean="0">
                          <a:effectLst/>
                        </a:rPr>
                        <a:t>6/10</a:t>
                      </a:r>
                      <a:r>
                        <a:rPr lang="zh-TW" altLang="zh-TW" sz="1200" dirty="0" smtClean="0">
                          <a:effectLst/>
                        </a:rPr>
                        <a:t>學雜費</a:t>
                      </a:r>
                      <a:endParaRPr lang="en-US" altLang="zh-TW" sz="1200" dirty="0" smtClean="0">
                        <a:effectLst/>
                        <a:latin typeface="+mn-ea"/>
                        <a:ea typeface="+mn-ea"/>
                      </a:endParaRPr>
                    </a:p>
                  </a:txBody>
                  <a:tcPr marL="67134" marR="67134" marT="0" marB="0" anchor="ctr"/>
                </a:tc>
                <a:tc>
                  <a:txBody>
                    <a:bodyPr/>
                    <a:lstStyle/>
                    <a:p>
                      <a:pPr algn="l">
                        <a:lnSpc>
                          <a:spcPts val="1200"/>
                        </a:lnSpc>
                        <a:spcAft>
                          <a:spcPts val="0"/>
                        </a:spcAft>
                      </a:pPr>
                      <a:r>
                        <a:rPr lang="zh-TW" sz="1100" dirty="0" smtClean="0">
                          <a:effectLst/>
                        </a:rPr>
                        <a:t>當</a:t>
                      </a:r>
                      <a:r>
                        <a:rPr lang="zh-TW" sz="1100" dirty="0">
                          <a:effectLst/>
                        </a:rPr>
                        <a:t>年度 </a:t>
                      </a:r>
                      <a:r>
                        <a:rPr lang="en-US" sz="1100" dirty="0">
                          <a:effectLst/>
                        </a:rPr>
                        <a:t>(</a:t>
                      </a:r>
                      <a:r>
                        <a:rPr lang="zh-TW" sz="1100" dirty="0">
                          <a:effectLst/>
                        </a:rPr>
                        <a:t>中</a:t>
                      </a:r>
                      <a:r>
                        <a:rPr lang="en-US" sz="1100" dirty="0">
                          <a:effectLst/>
                        </a:rPr>
                        <a:t>)</a:t>
                      </a:r>
                      <a:r>
                        <a:rPr lang="zh-TW" sz="1100" dirty="0">
                          <a:effectLst/>
                        </a:rPr>
                        <a:t>低收入戶</a:t>
                      </a:r>
                      <a:r>
                        <a:rPr lang="zh-TW" sz="1100" dirty="0" smtClean="0">
                          <a:effectLst/>
                        </a:rPr>
                        <a:t>證明書</a:t>
                      </a:r>
                      <a:r>
                        <a:rPr lang="en-US" altLang="zh-TW" sz="1100" dirty="0" smtClean="0">
                          <a:effectLst/>
                        </a:rPr>
                        <a:t>(</a:t>
                      </a:r>
                      <a:r>
                        <a:rPr lang="zh-TW" altLang="en-US" sz="1100" dirty="0" smtClean="0">
                          <a:effectLst/>
                        </a:rPr>
                        <a:t>需</a:t>
                      </a:r>
                      <a:r>
                        <a:rPr lang="zh-TW" sz="1100" dirty="0" smtClean="0">
                          <a:effectLst/>
                        </a:rPr>
                        <a:t>記載</a:t>
                      </a:r>
                      <a:r>
                        <a:rPr lang="zh-TW" sz="1100" dirty="0">
                          <a:effectLst/>
                        </a:rPr>
                        <a:t>學生</a:t>
                      </a:r>
                      <a:r>
                        <a:rPr lang="zh-TW" sz="1100" dirty="0" smtClean="0">
                          <a:effectLst/>
                        </a:rPr>
                        <a:t>本人</a:t>
                      </a:r>
                      <a:r>
                        <a:rPr lang="en-US" altLang="zh-TW" sz="1100" dirty="0" smtClean="0">
                          <a:effectLst/>
                        </a:rPr>
                        <a:t>)</a:t>
                      </a:r>
                      <a:r>
                        <a:rPr lang="zh-TW" altLang="en-US" sz="1100" dirty="0" smtClean="0">
                          <a:effectLst/>
                        </a:rPr>
                        <a:t>。</a:t>
                      </a:r>
                      <a:endParaRPr lang="zh-TW" sz="1200" b="0" dirty="0">
                        <a:effectLst/>
                        <a:latin typeface="+mn-ea"/>
                        <a:ea typeface="+mn-ea"/>
                      </a:endParaRPr>
                    </a:p>
                  </a:txBody>
                  <a:tcPr marL="67134" marR="67134" marT="0" marB="0" anchor="ctr"/>
                </a:tc>
                <a:extLst>
                  <a:ext uri="{0D108BD9-81ED-4DB2-BD59-A6C34878D82A}">
                    <a16:rowId xmlns:a16="http://schemas.microsoft.com/office/drawing/2014/main" val="10005"/>
                  </a:ext>
                </a:extLst>
              </a:tr>
              <a:tr h="716596">
                <a:tc>
                  <a:txBody>
                    <a:bodyPr/>
                    <a:lstStyle/>
                    <a:p>
                      <a:pPr marL="171450" indent="-171450" algn="l">
                        <a:lnSpc>
                          <a:spcPct val="100000"/>
                        </a:lnSpc>
                        <a:spcAft>
                          <a:spcPts val="0"/>
                        </a:spcAft>
                        <a:buFont typeface="Wingdings" panose="05000000000000000000" pitchFamily="2" charset="2"/>
                        <a:buChar char="l"/>
                      </a:pPr>
                      <a:r>
                        <a:rPr lang="zh-TW" sz="1200" dirty="0" smtClean="0">
                          <a:solidFill>
                            <a:schemeClr val="accent2">
                              <a:lumMod val="75000"/>
                            </a:schemeClr>
                          </a:solidFill>
                          <a:effectLst/>
                        </a:rPr>
                        <a:t>特殊</a:t>
                      </a:r>
                      <a:r>
                        <a:rPr lang="zh-TW" sz="1200" dirty="0">
                          <a:solidFill>
                            <a:schemeClr val="accent2">
                              <a:lumMod val="75000"/>
                            </a:schemeClr>
                          </a:solidFill>
                          <a:effectLst/>
                        </a:rPr>
                        <a:t>境遇家庭之子女、</a:t>
                      </a:r>
                      <a:r>
                        <a:rPr lang="zh-TW" sz="1200" dirty="0" smtClean="0">
                          <a:solidFill>
                            <a:schemeClr val="accent2">
                              <a:lumMod val="75000"/>
                            </a:schemeClr>
                          </a:solidFill>
                          <a:effectLst/>
                        </a:rPr>
                        <a:t>孫子女</a:t>
                      </a:r>
                      <a:endParaRPr lang="en-US" altLang="zh-TW" sz="1200" dirty="0" smtClean="0">
                        <a:solidFill>
                          <a:schemeClr val="accent2">
                            <a:lumMod val="75000"/>
                          </a:schemeClr>
                        </a:solidFill>
                        <a:effectLst/>
                        <a:latin typeface="+mn-ea"/>
                        <a:ea typeface="+mn-ea"/>
                      </a:endParaRPr>
                    </a:p>
                  </a:txBody>
                  <a:tcPr marL="67134" marR="67134" marT="0" marB="0" anchor="ctr"/>
                </a:tc>
                <a:tc>
                  <a:txBody>
                    <a:bodyPr/>
                    <a:lstStyle/>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TW" altLang="zh-TW" sz="1200" dirty="0" smtClean="0">
                          <a:effectLst/>
                        </a:rPr>
                        <a:t>減免</a:t>
                      </a:r>
                      <a:r>
                        <a:rPr lang="en-US" altLang="zh-TW" sz="1200" dirty="0" smtClean="0">
                          <a:effectLst/>
                        </a:rPr>
                        <a:t>6/10</a:t>
                      </a:r>
                      <a:r>
                        <a:rPr lang="zh-TW" altLang="zh-TW" sz="1200" dirty="0" smtClean="0">
                          <a:effectLst/>
                        </a:rPr>
                        <a:t>學雜費</a:t>
                      </a:r>
                      <a:endParaRPr lang="zh-TW" altLang="zh-TW" sz="1200" dirty="0" smtClean="0">
                        <a:effectLst/>
                        <a:latin typeface="+mn-ea"/>
                        <a:ea typeface="+mn-ea"/>
                      </a:endParaRPr>
                    </a:p>
                  </a:txBody>
                  <a:tcPr marL="67134" marR="67134" marT="0" marB="0" anchor="ctr"/>
                </a:tc>
                <a:tc>
                  <a:txBody>
                    <a:bodyPr/>
                    <a:lstStyle/>
                    <a:p>
                      <a:pPr algn="l">
                        <a:lnSpc>
                          <a:spcPts val="1200"/>
                        </a:lnSpc>
                        <a:spcAft>
                          <a:spcPts val="0"/>
                        </a:spcAft>
                      </a:pPr>
                      <a:r>
                        <a:rPr lang="en-US" sz="1100" dirty="0">
                          <a:effectLst/>
                        </a:rPr>
                        <a:t>1.</a:t>
                      </a:r>
                      <a:r>
                        <a:rPr lang="zh-TW" sz="1100" dirty="0">
                          <a:effectLst/>
                        </a:rPr>
                        <a:t>直轄市、縣</a:t>
                      </a:r>
                      <a:r>
                        <a:rPr lang="en-US" sz="1100" dirty="0">
                          <a:effectLst/>
                        </a:rPr>
                        <a:t>(</a:t>
                      </a:r>
                      <a:r>
                        <a:rPr lang="zh-TW" sz="1100" dirty="0">
                          <a:effectLst/>
                        </a:rPr>
                        <a:t>市</a:t>
                      </a:r>
                      <a:r>
                        <a:rPr lang="en-US" sz="1100" dirty="0">
                          <a:effectLst/>
                        </a:rPr>
                        <a:t>)</a:t>
                      </a:r>
                      <a:r>
                        <a:rPr lang="zh-TW" sz="1100" dirty="0">
                          <a:effectLst/>
                        </a:rPr>
                        <a:t>政府社會局</a:t>
                      </a:r>
                      <a:r>
                        <a:rPr lang="en-US" sz="1100" dirty="0">
                          <a:effectLst/>
                        </a:rPr>
                        <a:t>(</a:t>
                      </a:r>
                      <a:r>
                        <a:rPr lang="zh-TW" sz="1100" dirty="0">
                          <a:effectLst/>
                        </a:rPr>
                        <a:t>科</a:t>
                      </a:r>
                      <a:r>
                        <a:rPr lang="en-US" sz="1100" dirty="0">
                          <a:effectLst/>
                        </a:rPr>
                        <a:t>)</a:t>
                      </a:r>
                      <a:r>
                        <a:rPr lang="zh-TW" sz="1100" dirty="0">
                          <a:effectLst/>
                        </a:rPr>
                        <a:t>或鄉</a:t>
                      </a:r>
                      <a:r>
                        <a:rPr lang="en-US" sz="1100" dirty="0">
                          <a:effectLst/>
                        </a:rPr>
                        <a:t>(</a:t>
                      </a:r>
                      <a:r>
                        <a:rPr lang="zh-TW" sz="1100" dirty="0">
                          <a:effectLst/>
                        </a:rPr>
                        <a:t>鎮、市、區</a:t>
                      </a:r>
                      <a:r>
                        <a:rPr lang="en-US" sz="1100" dirty="0">
                          <a:effectLst/>
                        </a:rPr>
                        <a:t>)</a:t>
                      </a:r>
                      <a:r>
                        <a:rPr lang="zh-TW" sz="1100" dirty="0">
                          <a:effectLst/>
                        </a:rPr>
                        <a:t>公所開具尚在有效期限</a:t>
                      </a:r>
                      <a:r>
                        <a:rPr lang="en-US" sz="1100" dirty="0">
                          <a:effectLst/>
                        </a:rPr>
                        <a:t>(</a:t>
                      </a:r>
                      <a:r>
                        <a:rPr lang="zh-TW" sz="1100" dirty="0">
                          <a:effectLst/>
                        </a:rPr>
                        <a:t>當年度</a:t>
                      </a:r>
                      <a:r>
                        <a:rPr lang="en-US" sz="1100" dirty="0">
                          <a:effectLst/>
                        </a:rPr>
                        <a:t>)</a:t>
                      </a:r>
                      <a:r>
                        <a:rPr lang="zh-TW" sz="1100" dirty="0">
                          <a:effectLst/>
                        </a:rPr>
                        <a:t>內之特殊境遇家庭身分證明</a:t>
                      </a:r>
                      <a:r>
                        <a:rPr lang="zh-TW" sz="1100" dirty="0" smtClean="0">
                          <a:effectLst/>
                        </a:rPr>
                        <a:t>文件</a:t>
                      </a:r>
                      <a:r>
                        <a:rPr lang="zh-TW" altLang="en-US" sz="1100" dirty="0" smtClean="0">
                          <a:effectLst/>
                        </a:rPr>
                        <a:t>。</a:t>
                      </a:r>
                      <a:endParaRPr lang="zh-TW" sz="1200" dirty="0">
                        <a:effectLst/>
                      </a:endParaRPr>
                    </a:p>
                    <a:p>
                      <a:pPr algn="just">
                        <a:lnSpc>
                          <a:spcPts val="1200"/>
                        </a:lnSpc>
                        <a:spcAft>
                          <a:spcPts val="0"/>
                        </a:spcAft>
                      </a:pPr>
                      <a:r>
                        <a:rPr lang="en-US" sz="1100" dirty="0">
                          <a:effectLst/>
                        </a:rPr>
                        <a:t>2</a:t>
                      </a:r>
                      <a:r>
                        <a:rPr lang="en-US" sz="1100" dirty="0" smtClean="0">
                          <a:effectLst/>
                        </a:rPr>
                        <a:t>.</a:t>
                      </a:r>
                      <a:r>
                        <a:rPr kumimoji="0" lang="zh-TW" altLang="en-US" sz="1100" b="1" kern="1200" dirty="0" smtClean="0">
                          <a:solidFill>
                            <a:schemeClr val="tx1"/>
                          </a:solidFill>
                          <a:effectLst/>
                          <a:latin typeface="+mn-lt"/>
                          <a:ea typeface="+mn-ea"/>
                          <a:cs typeface="+mn-cs"/>
                        </a:rPr>
                        <a:t>三個月內</a:t>
                      </a:r>
                      <a:r>
                        <a:rPr lang="zh-TW" altLang="zh-TW" sz="1100" dirty="0" smtClean="0">
                          <a:effectLst/>
                        </a:rPr>
                        <a:t>全戶戶籍謄本</a:t>
                      </a:r>
                      <a:r>
                        <a:rPr lang="zh-TW" altLang="en-US" sz="1100" dirty="0" smtClean="0">
                          <a:effectLst/>
                        </a:rPr>
                        <a:t>或戶口名簿正本（</a:t>
                      </a:r>
                      <a:r>
                        <a:rPr lang="zh-TW" altLang="zh-TW" sz="1100" dirty="0" smtClean="0">
                          <a:effectLst/>
                        </a:rPr>
                        <a:t>父母及學生本人， 不同戶者需各別檢附，且</a:t>
                      </a:r>
                      <a:r>
                        <a:rPr lang="zh-TW" altLang="en-US" sz="1100" dirty="0" smtClean="0">
                          <a:effectLst/>
                        </a:rPr>
                        <a:t>記事</a:t>
                      </a:r>
                      <a:r>
                        <a:rPr lang="zh-TW" altLang="zh-TW" sz="1100" dirty="0" smtClean="0">
                          <a:effectLst/>
                        </a:rPr>
                        <a:t>欄不得省略）。</a:t>
                      </a:r>
                      <a:endParaRPr lang="zh-TW" altLang="zh-TW" sz="1200" b="0" dirty="0">
                        <a:solidFill>
                          <a:schemeClr val="accent2">
                            <a:lumMod val="75000"/>
                          </a:schemeClr>
                        </a:solidFill>
                        <a:effectLst/>
                        <a:latin typeface="+mn-ea"/>
                        <a:ea typeface="+mn-ea"/>
                      </a:endParaRPr>
                    </a:p>
                  </a:txBody>
                  <a:tcPr marL="67134" marR="67134" marT="0" marB="0" anchor="ctr"/>
                </a:tc>
                <a:extLst>
                  <a:ext uri="{0D108BD9-81ED-4DB2-BD59-A6C34878D82A}">
                    <a16:rowId xmlns:a16="http://schemas.microsoft.com/office/drawing/2014/main" val="10006"/>
                  </a:ext>
                </a:extLst>
              </a:tr>
            </a:tbl>
          </a:graphicData>
        </a:graphic>
      </p:graphicFrame>
      <p:sp>
        <p:nvSpPr>
          <p:cNvPr id="17" name="文字方塊 16">
            <a:hlinkClick r:id="rId3" action="ppaction://hlinksldjump"/>
          </p:cNvPr>
          <p:cNvSpPr txBox="1"/>
          <p:nvPr/>
        </p:nvSpPr>
        <p:spPr>
          <a:xfrm>
            <a:off x="8316416" y="116632"/>
            <a:ext cx="684584" cy="292388"/>
          </a:xfrm>
          <a:prstGeom prst="rect">
            <a:avLst/>
          </a:prstGeom>
          <a:solidFill>
            <a:schemeClr val="accent3">
              <a:lumMod val="20000"/>
              <a:lumOff val="80000"/>
            </a:schemeClr>
          </a:solidFill>
          <a:ln cap="rnd" cmpd="thickThin">
            <a:solidFill>
              <a:srgbClr val="92D050"/>
            </a:solidFill>
          </a:ln>
        </p:spPr>
        <p:txBody>
          <a:bodyPr wrap="square" rtlCol="0">
            <a:spAutoFit/>
          </a:bodyPr>
          <a:lstStyle/>
          <a:p>
            <a:r>
              <a:rPr lang="zh-TW" altLang="en-US" sz="1300" b="1" dirty="0" smtClean="0">
                <a:solidFill>
                  <a:schemeClr val="accent5">
                    <a:lumMod val="75000"/>
                  </a:schemeClr>
                </a:solidFill>
                <a:hlinkClick r:id="rId3" action="ppaction://hlinksldjump"/>
              </a:rPr>
              <a:t>回目錄</a:t>
            </a:r>
            <a:endParaRPr lang="zh-TW" altLang="en-US" sz="1300" b="1" dirty="0">
              <a:solidFill>
                <a:schemeClr val="accent5">
                  <a:lumMod val="75000"/>
                </a:schemeClr>
              </a:solidFill>
            </a:endParaRPr>
          </a:p>
        </p:txBody>
      </p:sp>
      <p:sp>
        <p:nvSpPr>
          <p:cNvPr id="20" name="圓角矩形 19">
            <a:hlinkClick r:id="rId4" action="ppaction://hlinksldjump"/>
          </p:cNvPr>
          <p:cNvSpPr/>
          <p:nvPr/>
        </p:nvSpPr>
        <p:spPr>
          <a:xfrm>
            <a:off x="683568" y="1052736"/>
            <a:ext cx="864096" cy="216024"/>
          </a:xfrm>
          <a:prstGeom prst="roundRect">
            <a:avLst/>
          </a:prstGeom>
          <a:solidFill>
            <a:srgbClr val="FEE6F0"/>
          </a:solidFill>
          <a:ln>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1200" dirty="0" smtClean="0">
                <a:ln w="0"/>
                <a:solidFill>
                  <a:schemeClr val="accent2">
                    <a:lumMod val="75000"/>
                  </a:schemeClr>
                </a:solidFill>
                <a:effectLst>
                  <a:outerShdw blurRad="38100" dist="19050" dir="2700000" algn="tl" rotWithShape="0">
                    <a:schemeClr val="dk1">
                      <a:alpha val="40000"/>
                    </a:schemeClr>
                  </a:outerShdw>
                </a:effectLst>
                <a:hlinkClick r:id="rId5" action="ppaction://hlinksldjump"/>
              </a:rPr>
              <a:t>申請流程</a:t>
            </a:r>
            <a:endParaRPr lang="zh-TW" altLang="en-US" sz="1200" dirty="0">
              <a:ln w="0"/>
              <a:solidFill>
                <a:schemeClr val="accent2">
                  <a:lumMod val="75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1801271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476672"/>
            <a:ext cx="2952328" cy="803462"/>
          </a:xfrm>
        </p:spPr>
        <p:txBody>
          <a:bodyPr vert="horz" anchor="ctr">
            <a:noAutofit/>
          </a:bodyPr>
          <a:lstStyle/>
          <a:p>
            <a:pPr algn="ctr"/>
            <a:r>
              <a:rPr lang="zh-TW" altLang="en-US" sz="2800" b="1" dirty="0" smtClean="0">
                <a:solidFill>
                  <a:schemeClr val="accent4">
                    <a:lumMod val="50000"/>
                  </a:schemeClr>
                </a:solidFill>
              </a:rPr>
              <a:t>一般學雜費</a:t>
            </a:r>
            <a:r>
              <a:rPr lang="en-US" altLang="zh-TW" sz="2800" b="1" dirty="0" smtClean="0">
                <a:solidFill>
                  <a:schemeClr val="accent4">
                    <a:lumMod val="50000"/>
                  </a:schemeClr>
                </a:solidFill>
              </a:rPr>
              <a:t/>
            </a:r>
            <a:br>
              <a:rPr lang="en-US" altLang="zh-TW" sz="2800" b="1" dirty="0" smtClean="0">
                <a:solidFill>
                  <a:schemeClr val="accent4">
                    <a:lumMod val="50000"/>
                  </a:schemeClr>
                </a:solidFill>
              </a:rPr>
            </a:br>
            <a:r>
              <a:rPr lang="zh-TW" altLang="en-US" sz="2800" b="1" dirty="0" smtClean="0">
                <a:solidFill>
                  <a:schemeClr val="accent4">
                    <a:lumMod val="50000"/>
                  </a:schemeClr>
                </a:solidFill>
              </a:rPr>
              <a:t>減免流程</a:t>
            </a:r>
            <a:endParaRPr lang="zh-TW" altLang="en-US" sz="2800" b="1" dirty="0">
              <a:solidFill>
                <a:schemeClr val="accent4">
                  <a:lumMod val="50000"/>
                </a:schemeClr>
              </a:solidFill>
            </a:endParaRPr>
          </a:p>
        </p:txBody>
      </p:sp>
      <p:graphicFrame>
        <p:nvGraphicFramePr>
          <p:cNvPr id="4" name="內容版面配置區 3"/>
          <p:cNvGraphicFramePr>
            <a:graphicFrameLocks noGrp="1"/>
          </p:cNvGraphicFramePr>
          <p:nvPr>
            <p:ph sz="quarter" idx="1"/>
            <p:extLst>
              <p:ext uri="{D42A27DB-BD31-4B8C-83A1-F6EECF244321}">
                <p14:modId xmlns:p14="http://schemas.microsoft.com/office/powerpoint/2010/main" val="1694336894"/>
              </p:ext>
            </p:extLst>
          </p:nvPr>
        </p:nvGraphicFramePr>
        <p:xfrm>
          <a:off x="323528" y="1586932"/>
          <a:ext cx="8640960" cy="5010420"/>
        </p:xfrm>
        <a:graphic>
          <a:graphicData uri="http://schemas.openxmlformats.org/drawingml/2006/table">
            <a:tbl>
              <a:tblPr firstCol="1" bandRow="1">
                <a:effectLst/>
                <a:tableStyleId>{8A107856-5554-42FB-B03E-39F5DBC370BA}</a:tableStyleId>
              </a:tblPr>
              <a:tblGrid>
                <a:gridCol w="688561">
                  <a:extLst>
                    <a:ext uri="{9D8B030D-6E8A-4147-A177-3AD203B41FA5}">
                      <a16:colId xmlns:a16="http://schemas.microsoft.com/office/drawing/2014/main" val="904542319"/>
                    </a:ext>
                  </a:extLst>
                </a:gridCol>
                <a:gridCol w="7952399">
                  <a:extLst>
                    <a:ext uri="{9D8B030D-6E8A-4147-A177-3AD203B41FA5}">
                      <a16:colId xmlns:a16="http://schemas.microsoft.com/office/drawing/2014/main" val="3305107416"/>
                    </a:ext>
                  </a:extLst>
                </a:gridCol>
              </a:tblGrid>
              <a:tr h="432048">
                <a:tc>
                  <a:txBody>
                    <a:bodyPr/>
                    <a:lstStyle/>
                    <a:p>
                      <a:pPr marL="0" algn="ctr" rtl="0" eaLnBrk="1" latinLnBrk="0" hangingPunct="1">
                        <a:lnSpc>
                          <a:spcPct val="100000"/>
                        </a:lnSpc>
                        <a:spcAft>
                          <a:spcPts val="0"/>
                        </a:spcAft>
                      </a:pPr>
                      <a:r>
                        <a:rPr kumimoji="0" lang="zh-TW" altLang="en-US" sz="1200" kern="1200" dirty="0" smtClean="0">
                          <a:solidFill>
                            <a:schemeClr val="accent2">
                              <a:lumMod val="75000"/>
                            </a:schemeClr>
                          </a:solidFill>
                          <a:effectLst/>
                        </a:rPr>
                        <a:t>申請</a:t>
                      </a:r>
                      <a:endParaRPr kumimoji="0" lang="en-US" altLang="zh-TW" sz="1200" kern="1200" dirty="0" smtClean="0">
                        <a:solidFill>
                          <a:schemeClr val="accent2">
                            <a:lumMod val="75000"/>
                          </a:schemeClr>
                        </a:solidFill>
                        <a:effectLst/>
                      </a:endParaRPr>
                    </a:p>
                    <a:p>
                      <a:pPr marL="0" algn="ctr" rtl="0" eaLnBrk="1" latinLnBrk="0" hangingPunct="1">
                        <a:lnSpc>
                          <a:spcPct val="100000"/>
                        </a:lnSpc>
                        <a:spcAft>
                          <a:spcPts val="0"/>
                        </a:spcAft>
                      </a:pPr>
                      <a:r>
                        <a:rPr kumimoji="0" lang="zh-TW" altLang="en-US" sz="1200" kern="1200" dirty="0" smtClean="0">
                          <a:solidFill>
                            <a:schemeClr val="accent2">
                              <a:lumMod val="75000"/>
                            </a:schemeClr>
                          </a:solidFill>
                          <a:effectLst/>
                        </a:rPr>
                        <a:t>步驟</a:t>
                      </a:r>
                      <a:endParaRPr kumimoji="0" lang="zh-TW" sz="1200" kern="1200" dirty="0">
                        <a:solidFill>
                          <a:schemeClr val="accent2">
                            <a:lumMod val="75000"/>
                          </a:schemeClr>
                        </a:solidFill>
                        <a:effectLst/>
                        <a:latin typeface="+mn-lt"/>
                        <a:ea typeface="+mn-ea"/>
                        <a:cs typeface="+mn-cs"/>
                      </a:endParaRP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zh-TW" altLang="zh-TW" sz="1200" b="1" kern="1200" dirty="0" smtClean="0">
                          <a:solidFill>
                            <a:schemeClr val="accent2">
                              <a:lumMod val="75000"/>
                            </a:schemeClr>
                          </a:solidFill>
                          <a:effectLst/>
                          <a:latin typeface="+mn-lt"/>
                          <a:ea typeface="+mn-ea"/>
                          <a:cs typeface="+mn-cs"/>
                        </a:rPr>
                        <a:t>申請說明</a:t>
                      </a:r>
                      <a:endParaRPr kumimoji="0" lang="en-US" altLang="zh-TW" sz="1200" b="1" kern="1200" dirty="0" smtClean="0">
                        <a:solidFill>
                          <a:schemeClr val="accent2">
                            <a:lumMod val="75000"/>
                          </a:schemeClr>
                        </a:solidFill>
                        <a:effectLst/>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altLang="zh-TW" sz="1200" b="1" kern="1200" dirty="0" smtClean="0">
                          <a:solidFill>
                            <a:schemeClr val="accent2">
                              <a:lumMod val="75000"/>
                            </a:schemeClr>
                          </a:solidFill>
                          <a:effectLst/>
                        </a:rPr>
                        <a:t>(</a:t>
                      </a:r>
                      <a:r>
                        <a:rPr kumimoji="0" lang="zh-TW" altLang="en-US" sz="1200" b="1" kern="1200" dirty="0" smtClean="0">
                          <a:solidFill>
                            <a:schemeClr val="accent2">
                              <a:lumMod val="75000"/>
                            </a:schemeClr>
                          </a:solidFill>
                          <a:effectLst/>
                        </a:rPr>
                        <a:t>另需繳交</a:t>
                      </a:r>
                      <a:r>
                        <a:rPr kumimoji="0" lang="zh-TW" altLang="en-US" sz="1200" b="1" kern="1200" dirty="0" smtClean="0">
                          <a:solidFill>
                            <a:srgbClr val="FF0000"/>
                          </a:solidFill>
                          <a:effectLst/>
                        </a:rPr>
                        <a:t>已簽名之紙本申請暨切結書</a:t>
                      </a:r>
                      <a:r>
                        <a:rPr kumimoji="0" lang="en-US" altLang="zh-TW" sz="1200" b="1" kern="1200" dirty="0" smtClean="0">
                          <a:solidFill>
                            <a:schemeClr val="accent2">
                              <a:lumMod val="75000"/>
                            </a:schemeClr>
                          </a:solidFill>
                          <a:effectLst/>
                        </a:rPr>
                        <a:t>)</a:t>
                      </a:r>
                      <a:r>
                        <a:rPr kumimoji="0" lang="x-none" altLang="zh-TW" sz="1200" b="1" kern="1200" dirty="0" smtClean="0">
                          <a:solidFill>
                            <a:schemeClr val="accent2">
                              <a:lumMod val="75000"/>
                            </a:schemeClr>
                          </a:solidFill>
                          <a:effectLst/>
                          <a:latin typeface="+mn-lt"/>
                          <a:ea typeface="+mn-ea"/>
                          <a:cs typeface="+mn-cs"/>
                        </a:rPr>
                        <a:t>(請務必將審查資料上傳完整，若</a:t>
                      </a:r>
                      <a:r>
                        <a:rPr kumimoji="0" lang="zh-TW" altLang="zh-TW" sz="1200" b="1" kern="1200" dirty="0" smtClean="0">
                          <a:solidFill>
                            <a:schemeClr val="accent2">
                              <a:lumMod val="75000"/>
                            </a:schemeClr>
                          </a:solidFill>
                          <a:effectLst/>
                          <a:latin typeface="+mn-lt"/>
                          <a:ea typeface="+mn-ea"/>
                          <a:cs typeface="+mn-cs"/>
                        </a:rPr>
                        <a:t>缺件</a:t>
                      </a:r>
                      <a:r>
                        <a:rPr kumimoji="0" lang="x-none" altLang="zh-TW" sz="1200" b="1" kern="1200" dirty="0" smtClean="0">
                          <a:solidFill>
                            <a:schemeClr val="accent2">
                              <a:lumMod val="75000"/>
                            </a:schemeClr>
                          </a:solidFill>
                          <a:effectLst/>
                          <a:latin typeface="+mn-lt"/>
                          <a:ea typeface="+mn-ea"/>
                          <a:cs typeface="+mn-cs"/>
                        </a:rPr>
                        <a:t>且未於期限內完成補件則視為</a:t>
                      </a:r>
                      <a:r>
                        <a:rPr kumimoji="0" lang="zh-TW" altLang="zh-TW" sz="1200" b="1" kern="1200" dirty="0" smtClean="0">
                          <a:solidFill>
                            <a:schemeClr val="accent2">
                              <a:lumMod val="75000"/>
                            </a:schemeClr>
                          </a:solidFill>
                          <a:effectLst/>
                          <a:latin typeface="+mn-lt"/>
                          <a:ea typeface="+mn-ea"/>
                          <a:cs typeface="+mn-cs"/>
                        </a:rPr>
                        <a:t>放棄申請</a:t>
                      </a:r>
                      <a:r>
                        <a:rPr kumimoji="0" lang="x-none" altLang="zh-TW" sz="1200" b="1" kern="1200" dirty="0" smtClean="0">
                          <a:solidFill>
                            <a:schemeClr val="accent2">
                              <a:lumMod val="75000"/>
                            </a:schemeClr>
                          </a:solidFill>
                          <a:effectLst/>
                          <a:latin typeface="+mn-lt"/>
                          <a:ea typeface="+mn-ea"/>
                          <a:cs typeface="+mn-cs"/>
                        </a:rPr>
                        <a:t>)</a:t>
                      </a:r>
                      <a:endParaRPr kumimoji="0" lang="zh-TW" altLang="en-US" sz="1200" b="1" kern="1200" dirty="0" smtClean="0">
                        <a:solidFill>
                          <a:schemeClr val="accent2">
                            <a:lumMod val="75000"/>
                          </a:schemeClr>
                        </a:solidFill>
                        <a:effectLst/>
                        <a:latin typeface="+mn-lt"/>
                        <a:ea typeface="+mn-ea"/>
                        <a:cs typeface="+mn-cs"/>
                      </a:endParaRPr>
                    </a:p>
                  </a:txBody>
                  <a:tcPr marL="68580" marR="68580" marT="0" marB="0" anchor="ctr"/>
                </a:tc>
                <a:extLst>
                  <a:ext uri="{0D108BD9-81ED-4DB2-BD59-A6C34878D82A}">
                    <a16:rowId xmlns:a16="http://schemas.microsoft.com/office/drawing/2014/main" val="1416330491"/>
                  </a:ext>
                </a:extLst>
              </a:tr>
              <a:tr h="2016224">
                <a:tc>
                  <a:txBody>
                    <a:bodyPr/>
                    <a:lstStyle/>
                    <a:p>
                      <a:pPr marL="0" marR="71755" indent="0" algn="ctr" rtl="0" eaLnBrk="1" latinLnBrk="0" hangingPunct="1">
                        <a:lnSpc>
                          <a:spcPct val="100000"/>
                        </a:lnSpc>
                        <a:spcAft>
                          <a:spcPts val="0"/>
                        </a:spcAft>
                        <a:buFont typeface="Wingdings" panose="05000000000000000000" pitchFamily="2" charset="2"/>
                        <a:buNone/>
                      </a:pPr>
                      <a:r>
                        <a:rPr kumimoji="0" lang="en-US" altLang="zh-TW" sz="1200" kern="1200" dirty="0" smtClean="0">
                          <a:solidFill>
                            <a:schemeClr val="accent2">
                              <a:lumMod val="75000"/>
                            </a:schemeClr>
                          </a:solidFill>
                          <a:effectLst>
                            <a:outerShdw blurRad="38100" dist="38100" dir="2700000" algn="tl">
                              <a:srgbClr val="000000">
                                <a:alpha val="43137"/>
                              </a:srgbClr>
                            </a:outerShdw>
                          </a:effectLst>
                        </a:rPr>
                        <a:t>1</a:t>
                      </a:r>
                    </a:p>
                    <a:p>
                      <a:pPr marL="0" marR="71755" indent="0" algn="ctr" rtl="0" eaLnBrk="1" latinLnBrk="0" hangingPunct="1">
                        <a:lnSpc>
                          <a:spcPct val="100000"/>
                        </a:lnSpc>
                        <a:spcAft>
                          <a:spcPts val="0"/>
                        </a:spcAft>
                        <a:buFont typeface="Wingdings" panose="05000000000000000000" pitchFamily="2" charset="2"/>
                        <a:buNone/>
                      </a:pPr>
                      <a:r>
                        <a:rPr kumimoji="0" lang="zh-TW" sz="1200" kern="1200" dirty="0" smtClean="0">
                          <a:solidFill>
                            <a:schemeClr val="accent2">
                              <a:lumMod val="75000"/>
                            </a:schemeClr>
                          </a:solidFill>
                          <a:effectLst/>
                        </a:rPr>
                        <a:t>系統申請</a:t>
                      </a:r>
                      <a:endParaRPr kumimoji="0" lang="zh-TW" sz="1200" kern="1200" dirty="0">
                        <a:solidFill>
                          <a:schemeClr val="accent2">
                            <a:lumMod val="75000"/>
                          </a:schemeClr>
                        </a:solidFill>
                        <a:effectLst/>
                        <a:latin typeface="+mn-lt"/>
                        <a:ea typeface="+mn-ea"/>
                        <a:cs typeface="+mn-cs"/>
                      </a:endParaRPr>
                    </a:p>
                  </a:txBody>
                  <a:tcPr marL="68580" marR="68580" marT="0" marB="0" vert="wordArtVertRtl" anchor="ctr"/>
                </a:tc>
                <a:tc>
                  <a:txBody>
                    <a:bodyPr/>
                    <a:lstStyle/>
                    <a:p>
                      <a:pPr marL="0" algn="just" rtl="0" eaLnBrk="1" latinLnBrk="0" hangingPunct="1">
                        <a:lnSpc>
                          <a:spcPct val="150000"/>
                        </a:lnSpc>
                        <a:spcAft>
                          <a:spcPts val="0"/>
                        </a:spcAft>
                      </a:pPr>
                      <a:r>
                        <a:rPr kumimoji="0" lang="zh-TW" sz="1200" kern="1200" dirty="0">
                          <a:effectLst/>
                        </a:rPr>
                        <a:t>新一代校務</a:t>
                      </a:r>
                      <a:r>
                        <a:rPr kumimoji="0" lang="zh-TW" sz="1200" kern="1200" dirty="0" smtClean="0">
                          <a:effectLst/>
                        </a:rPr>
                        <a:t>系統</a:t>
                      </a:r>
                      <a:r>
                        <a:rPr kumimoji="0" lang="en-US" altLang="zh-TW" sz="1200" kern="1200" dirty="0" smtClean="0">
                          <a:effectLst/>
                        </a:rPr>
                        <a:t>(</a:t>
                      </a:r>
                      <a:r>
                        <a:rPr kumimoji="0" lang="zh-TW" altLang="zh-TW" sz="1200" kern="1200" dirty="0" smtClean="0">
                          <a:effectLst/>
                        </a:rPr>
                        <a:t>帳號：學號，密碼：預設為身份證號碼加上</a:t>
                      </a:r>
                      <a:r>
                        <a:rPr kumimoji="0" lang="en-US" altLang="zh-TW" sz="1200" kern="1200" dirty="0" smtClean="0">
                          <a:effectLst/>
                        </a:rPr>
                        <a:t>@</a:t>
                      </a:r>
                      <a:r>
                        <a:rPr kumimoji="0" lang="en-US" altLang="zh-TW" sz="1200" kern="1200" dirty="0" err="1" smtClean="0">
                          <a:effectLst/>
                        </a:rPr>
                        <a:t>Tnu</a:t>
                      </a:r>
                      <a:r>
                        <a:rPr kumimoji="0" lang="zh-TW" altLang="zh-TW" sz="1200" kern="1200" dirty="0" smtClean="0">
                          <a:effectLst/>
                        </a:rPr>
                        <a:t>，共</a:t>
                      </a:r>
                      <a:r>
                        <a:rPr kumimoji="0" lang="en-US" altLang="zh-TW" sz="1200" kern="1200" dirty="0" smtClean="0">
                          <a:effectLst/>
                        </a:rPr>
                        <a:t>14</a:t>
                      </a:r>
                      <a:r>
                        <a:rPr kumimoji="0" lang="zh-TW" altLang="zh-TW" sz="1200" kern="1200" dirty="0" smtClean="0">
                          <a:effectLst/>
                        </a:rPr>
                        <a:t>碼，例：</a:t>
                      </a:r>
                      <a:r>
                        <a:rPr kumimoji="0" lang="en-US" altLang="zh-TW" sz="1200" kern="1200" dirty="0" smtClean="0">
                          <a:effectLst/>
                        </a:rPr>
                        <a:t>A123456789@Tnu)</a:t>
                      </a:r>
                      <a:r>
                        <a:rPr kumimoji="0" lang="zh-TW" sz="1200" kern="1200" dirty="0" smtClean="0">
                          <a:effectLst/>
                        </a:rPr>
                        <a:t>→</a:t>
                      </a:r>
                      <a:r>
                        <a:rPr kumimoji="0" lang="zh-TW" sz="1200" kern="1200" dirty="0">
                          <a:effectLst/>
                        </a:rPr>
                        <a:t>學生專區→學雜費系統</a:t>
                      </a:r>
                      <a:r>
                        <a:rPr kumimoji="0" lang="zh-TW" sz="1200" kern="1200" dirty="0" smtClean="0">
                          <a:effectLst/>
                        </a:rPr>
                        <a:t>→</a:t>
                      </a:r>
                      <a:r>
                        <a:rPr kumimoji="0" lang="zh-TW" altLang="en-US" sz="1200" kern="1200" dirty="0" smtClean="0">
                          <a:effectLst/>
                        </a:rPr>
                        <a:t>不利處境</a:t>
                      </a:r>
                      <a:r>
                        <a:rPr kumimoji="0" lang="zh-TW" sz="1200" kern="1200" dirty="0" smtClean="0">
                          <a:effectLst/>
                        </a:rPr>
                        <a:t>減免</a:t>
                      </a:r>
                      <a:r>
                        <a:rPr kumimoji="0" lang="zh-TW" sz="1200" kern="1200" dirty="0">
                          <a:effectLst/>
                        </a:rPr>
                        <a:t>申請→我了解以上說明</a:t>
                      </a:r>
                      <a:r>
                        <a:rPr kumimoji="0" lang="zh-TW" sz="1200" kern="1200" dirty="0" smtClean="0">
                          <a:effectLst/>
                        </a:rPr>
                        <a:t>→</a:t>
                      </a:r>
                      <a:r>
                        <a:rPr kumimoji="0" lang="zh-TW" altLang="en-US" sz="1200" kern="1200" dirty="0" smtClean="0">
                          <a:effectLst/>
                        </a:rPr>
                        <a:t>減免類型中「變更其他減免身分」</a:t>
                      </a:r>
                      <a:r>
                        <a:rPr kumimoji="0" lang="zh-TW" sz="1200" kern="1200" dirty="0" smtClean="0">
                          <a:effectLst/>
                        </a:rPr>
                        <a:t>→</a:t>
                      </a:r>
                      <a:r>
                        <a:rPr kumimoji="0" lang="zh-TW" altLang="en-US" sz="1200" kern="1200" dirty="0" smtClean="0">
                          <a:effectLst/>
                        </a:rPr>
                        <a:t>試算變更後減免金額→</a:t>
                      </a:r>
                      <a:r>
                        <a:rPr kumimoji="0" lang="zh-TW" sz="1200" kern="1200" dirty="0" smtClean="0">
                          <a:effectLst/>
                        </a:rPr>
                        <a:t>填寫</a:t>
                      </a:r>
                      <a:r>
                        <a:rPr kumimoji="0" lang="zh-TW" sz="1200" kern="1200" dirty="0">
                          <a:effectLst/>
                        </a:rPr>
                        <a:t>相關</a:t>
                      </a:r>
                      <a:r>
                        <a:rPr kumimoji="0" lang="zh-TW" sz="1200" kern="1200" dirty="0" smtClean="0">
                          <a:effectLst/>
                        </a:rPr>
                        <a:t>資料</a:t>
                      </a:r>
                      <a:r>
                        <a:rPr kumimoji="0" lang="zh-TW" altLang="en-US" sz="1200" kern="1200" dirty="0" smtClean="0">
                          <a:effectLst/>
                        </a:rPr>
                        <a:t>，並</a:t>
                      </a:r>
                      <a:r>
                        <a:rPr kumimoji="0" lang="zh-TW" sz="1200" kern="1200" dirty="0" smtClean="0">
                          <a:effectLst/>
                        </a:rPr>
                        <a:t>上</a:t>
                      </a:r>
                      <a:r>
                        <a:rPr kumimoji="0" lang="zh-TW" sz="1200" kern="1200" dirty="0">
                          <a:effectLst/>
                        </a:rPr>
                        <a:t>傳證明</a:t>
                      </a:r>
                      <a:r>
                        <a:rPr kumimoji="0" lang="zh-TW" sz="1200" kern="1200" dirty="0" smtClean="0">
                          <a:effectLst/>
                        </a:rPr>
                        <a:t>文件→送出</a:t>
                      </a:r>
                      <a:r>
                        <a:rPr kumimoji="0" lang="zh-TW" altLang="en-US" sz="1200" kern="1200" dirty="0" smtClean="0">
                          <a:effectLst/>
                        </a:rPr>
                        <a:t>申請</a:t>
                      </a:r>
                      <a:r>
                        <a:rPr kumimoji="0" lang="en-US" sz="1200" kern="1200" dirty="0" smtClean="0">
                          <a:effectLst/>
                        </a:rPr>
                        <a:t>(</a:t>
                      </a:r>
                      <a:r>
                        <a:rPr kumimoji="0" lang="zh-TW" sz="1200" kern="1200" dirty="0">
                          <a:effectLst/>
                        </a:rPr>
                        <a:t>申請狀態</a:t>
                      </a:r>
                      <a:r>
                        <a:rPr kumimoji="0" lang="zh-TW" sz="1200" u="sng" kern="1200" dirty="0">
                          <a:effectLst/>
                        </a:rPr>
                        <a:t>填寫中</a:t>
                      </a:r>
                      <a:r>
                        <a:rPr kumimoji="0" lang="en-US" sz="1200" kern="1200" dirty="0">
                          <a:effectLst/>
                          <a:sym typeface="Segoe UI Emoji" panose="020B0502040204020203" pitchFamily="34" charset="0"/>
                        </a:rPr>
                        <a:t>→</a:t>
                      </a:r>
                      <a:r>
                        <a:rPr kumimoji="0" lang="zh-TW" sz="1200" u="sng" kern="1200" dirty="0">
                          <a:effectLst/>
                        </a:rPr>
                        <a:t>已送出申請</a:t>
                      </a:r>
                      <a:r>
                        <a:rPr kumimoji="0" lang="en-US" sz="1200" kern="1200" dirty="0" smtClean="0">
                          <a:effectLst/>
                        </a:rPr>
                        <a:t>)</a:t>
                      </a:r>
                      <a:r>
                        <a:rPr kumimoji="0" lang="zh-TW" altLang="en-US" sz="1200" kern="1200" dirty="0" smtClean="0">
                          <a:effectLst/>
                        </a:rPr>
                        <a:t>→</a:t>
                      </a:r>
                      <a:r>
                        <a:rPr kumimoji="0" lang="zh-TW" altLang="en-US" sz="1200" b="1" kern="1200" dirty="0" smtClean="0">
                          <a:effectLst/>
                        </a:rPr>
                        <a:t>列印減免申請表</a:t>
                      </a:r>
                      <a:r>
                        <a:rPr kumimoji="0" lang="en-US" altLang="zh-TW" sz="1200" b="1" kern="1200" dirty="0" smtClean="0">
                          <a:effectLst/>
                        </a:rPr>
                        <a:t>(</a:t>
                      </a:r>
                      <a:r>
                        <a:rPr kumimoji="0" lang="zh-TW" altLang="en-US" sz="1200" b="1" kern="1200" dirty="0" smtClean="0">
                          <a:effectLst/>
                        </a:rPr>
                        <a:t>需簽名</a:t>
                      </a:r>
                      <a:r>
                        <a:rPr kumimoji="0" lang="en-US" altLang="zh-TW" sz="1200" b="1" kern="1200" dirty="0" smtClean="0">
                          <a:effectLst/>
                        </a:rPr>
                        <a:t>)</a:t>
                      </a:r>
                      <a:r>
                        <a:rPr kumimoji="0" lang="zh-TW" altLang="en-US" sz="1200" b="1" kern="1200" dirty="0" smtClean="0">
                          <a:solidFill>
                            <a:schemeClr val="dk1"/>
                          </a:solidFill>
                          <a:effectLst/>
                          <a:latin typeface="+mn-lt"/>
                          <a:ea typeface="+mn-ea"/>
                          <a:cs typeface="+mn-cs"/>
                        </a:rPr>
                        <a:t>，並</a:t>
                      </a:r>
                      <a:r>
                        <a:rPr kumimoji="0" lang="zh-TW" altLang="zh-TW" sz="1200" b="1" kern="1200" dirty="0" smtClean="0">
                          <a:solidFill>
                            <a:schemeClr val="dk1"/>
                          </a:solidFill>
                          <a:effectLst/>
                          <a:latin typeface="+mn-lt"/>
                          <a:ea typeface="+mn-ea"/>
                          <a:cs typeface="+mn-cs"/>
                        </a:rPr>
                        <a:t>將其攜至本校課指組</a:t>
                      </a:r>
                      <a:r>
                        <a:rPr kumimoji="0" lang="en-US" altLang="zh-TW" sz="1200" b="1" kern="1200" dirty="0" smtClean="0">
                          <a:solidFill>
                            <a:schemeClr val="dk1"/>
                          </a:solidFill>
                          <a:effectLst/>
                          <a:latin typeface="+mn-lt"/>
                          <a:ea typeface="+mn-ea"/>
                          <a:cs typeface="+mn-cs"/>
                        </a:rPr>
                        <a:t>(</a:t>
                      </a:r>
                      <a:r>
                        <a:rPr kumimoji="0" lang="zh-TW" altLang="zh-TW" sz="1200" b="1" kern="1200" dirty="0" smtClean="0">
                          <a:solidFill>
                            <a:schemeClr val="dk1"/>
                          </a:solidFill>
                          <a:effectLst/>
                          <a:latin typeface="+mn-lt"/>
                          <a:ea typeface="+mn-ea"/>
                          <a:cs typeface="+mn-cs"/>
                        </a:rPr>
                        <a:t>自強</a:t>
                      </a:r>
                      <a:r>
                        <a:rPr kumimoji="0" lang="en-US" altLang="zh-TW" sz="1200" b="1" kern="1200" dirty="0" smtClean="0">
                          <a:solidFill>
                            <a:schemeClr val="dk1"/>
                          </a:solidFill>
                          <a:effectLst/>
                          <a:latin typeface="+mn-lt"/>
                          <a:ea typeface="+mn-ea"/>
                          <a:cs typeface="+mn-cs"/>
                        </a:rPr>
                        <a:t>4</a:t>
                      </a:r>
                      <a:r>
                        <a:rPr kumimoji="0" lang="zh-TW" altLang="zh-TW" sz="1200" b="1" kern="1200" dirty="0" smtClean="0">
                          <a:solidFill>
                            <a:schemeClr val="dk1"/>
                          </a:solidFill>
                          <a:effectLst/>
                          <a:latin typeface="+mn-lt"/>
                          <a:ea typeface="+mn-ea"/>
                          <a:cs typeface="+mn-cs"/>
                        </a:rPr>
                        <a:t>樓</a:t>
                      </a:r>
                      <a:r>
                        <a:rPr kumimoji="0" lang="en-US" altLang="zh-TW" sz="1200" b="1" kern="1200" dirty="0" smtClean="0">
                          <a:solidFill>
                            <a:schemeClr val="dk1"/>
                          </a:solidFill>
                          <a:effectLst/>
                          <a:latin typeface="+mn-lt"/>
                          <a:ea typeface="+mn-ea"/>
                          <a:cs typeface="+mn-cs"/>
                        </a:rPr>
                        <a:t>)</a:t>
                      </a:r>
                      <a:r>
                        <a:rPr kumimoji="0" lang="zh-TW" altLang="zh-TW" sz="1200" b="1" kern="1200" dirty="0" smtClean="0">
                          <a:solidFill>
                            <a:schemeClr val="dk1"/>
                          </a:solidFill>
                          <a:effectLst/>
                          <a:latin typeface="+mn-lt"/>
                          <a:ea typeface="+mn-ea"/>
                          <a:cs typeface="+mn-cs"/>
                        </a:rPr>
                        <a:t>或掛號郵寄辦理。</a:t>
                      </a:r>
                      <a:endParaRPr kumimoji="0" lang="en-US" altLang="zh-TW" sz="1200" b="1" kern="1200" dirty="0" smtClean="0">
                        <a:solidFill>
                          <a:schemeClr val="dk1"/>
                        </a:solidFill>
                        <a:effectLst/>
                        <a:latin typeface="+mn-lt"/>
                        <a:ea typeface="+mn-ea"/>
                        <a:cs typeface="+mn-cs"/>
                      </a:endParaRPr>
                    </a:p>
                    <a:p>
                      <a:pPr marL="0" algn="just" rtl="0" eaLnBrk="1" latinLnBrk="0" hangingPunct="1">
                        <a:lnSpc>
                          <a:spcPct val="150000"/>
                        </a:lnSpc>
                        <a:spcAft>
                          <a:spcPts val="0"/>
                        </a:spcAft>
                      </a:pPr>
                      <a:r>
                        <a:rPr kumimoji="0" lang="en-US" altLang="zh-TW" sz="1200" kern="1200" dirty="0" smtClean="0">
                          <a:effectLst>
                            <a:outerShdw blurRad="38100" dist="38100" dir="2700000" algn="tl">
                              <a:srgbClr val="000000">
                                <a:alpha val="43137"/>
                              </a:srgbClr>
                            </a:outerShdw>
                          </a:effectLst>
                        </a:rPr>
                        <a:t>※</a:t>
                      </a:r>
                      <a:r>
                        <a:rPr kumimoji="0" lang="zh-TW" altLang="en-US" sz="1200" kern="1200" dirty="0" smtClean="0">
                          <a:effectLst>
                            <a:outerShdw blurRad="38100" dist="38100" dir="2700000" algn="tl">
                              <a:srgbClr val="000000">
                                <a:alpha val="43137"/>
                              </a:srgbClr>
                            </a:outerShdw>
                          </a:effectLst>
                        </a:rPr>
                        <a:t>上傳附件注意事項</a:t>
                      </a:r>
                      <a:r>
                        <a:rPr kumimoji="0" lang="en-US" altLang="zh-TW" sz="1200" kern="1200" dirty="0" smtClean="0">
                          <a:effectLst>
                            <a:outerShdw blurRad="38100" dist="38100" dir="2700000" algn="tl">
                              <a:srgbClr val="000000">
                                <a:alpha val="43137"/>
                              </a:srgbClr>
                            </a:outerShdw>
                          </a:effectLst>
                        </a:rPr>
                        <a:t>※</a:t>
                      </a:r>
                    </a:p>
                    <a:p>
                      <a:pPr marL="0" lvl="0" algn="just" rtl="0" eaLnBrk="1" latinLnBrk="0" hangingPunct="1">
                        <a:lnSpc>
                          <a:spcPct val="150000"/>
                        </a:lnSpc>
                        <a:spcAft>
                          <a:spcPts val="0"/>
                        </a:spcAft>
                      </a:pPr>
                      <a:r>
                        <a:rPr kumimoji="0" lang="zh-TW" altLang="en-US" sz="1200" kern="1200" dirty="0" smtClean="0">
                          <a:effectLst/>
                        </a:rPr>
                        <a:t>  </a:t>
                      </a:r>
                      <a:r>
                        <a:rPr kumimoji="0" lang="en-US" altLang="zh-TW" sz="1200" kern="1200" dirty="0" smtClean="0">
                          <a:effectLst/>
                        </a:rPr>
                        <a:t>1.</a:t>
                      </a:r>
                      <a:r>
                        <a:rPr kumimoji="0" lang="zh-TW" altLang="en-US" sz="1200" kern="1200" dirty="0" smtClean="0">
                          <a:effectLst/>
                        </a:rPr>
                        <a:t> 請盡量將多頁的證明</a:t>
                      </a:r>
                      <a:r>
                        <a:rPr kumimoji="0" lang="en-US" altLang="zh-TW" sz="1200" kern="1200" dirty="0" smtClean="0">
                          <a:effectLst/>
                        </a:rPr>
                        <a:t>(</a:t>
                      </a:r>
                      <a:r>
                        <a:rPr kumimoji="0" lang="zh-TW" altLang="en-US" sz="1200" kern="1200" dirty="0" smtClean="0">
                          <a:effectLst/>
                        </a:rPr>
                        <a:t>如戶口名簿</a:t>
                      </a:r>
                      <a:r>
                        <a:rPr kumimoji="0" lang="en-US" altLang="zh-TW" sz="1200" kern="1200" dirty="0" smtClean="0">
                          <a:effectLst/>
                        </a:rPr>
                        <a:t>)</a:t>
                      </a:r>
                      <a:r>
                        <a:rPr kumimoji="0" lang="zh-TW" altLang="en-US" sz="1200" kern="1200" dirty="0" smtClean="0">
                          <a:effectLst/>
                        </a:rPr>
                        <a:t>合併成一個檔案，並將各佐證分項上傳</a:t>
                      </a:r>
                      <a:r>
                        <a:rPr kumimoji="0" lang="en-US" altLang="zh-TW" sz="1200" kern="1200" dirty="0" smtClean="0">
                          <a:effectLst/>
                        </a:rPr>
                        <a:t>)</a:t>
                      </a:r>
                      <a:r>
                        <a:rPr kumimoji="0" lang="zh-TW" altLang="en-US" sz="1200" kern="1200" dirty="0" smtClean="0">
                          <a:effectLst/>
                        </a:rPr>
                        <a:t>。</a:t>
                      </a:r>
                      <a:endParaRPr kumimoji="0" lang="en-US" altLang="zh-TW" sz="1200" kern="1200" dirty="0" smtClean="0">
                        <a:effectLst/>
                      </a:endParaRPr>
                    </a:p>
                    <a:p>
                      <a:pPr marL="0" lvl="0" algn="just" rtl="0" eaLnBrk="1" latinLnBrk="0" hangingPunct="1">
                        <a:lnSpc>
                          <a:spcPct val="150000"/>
                        </a:lnSpc>
                        <a:spcAft>
                          <a:spcPts val="0"/>
                        </a:spcAft>
                      </a:pPr>
                      <a:r>
                        <a:rPr kumimoji="0" lang="zh-TW" altLang="en-US" sz="1200" kern="1200" dirty="0" smtClean="0">
                          <a:effectLst/>
                        </a:rPr>
                        <a:t>  </a:t>
                      </a:r>
                      <a:r>
                        <a:rPr kumimoji="0" lang="en-US" altLang="zh-TW" sz="1200" kern="1200" dirty="0" smtClean="0">
                          <a:effectLst/>
                        </a:rPr>
                        <a:t>2.</a:t>
                      </a:r>
                      <a:r>
                        <a:rPr kumimoji="0" lang="zh-TW" altLang="en-US" sz="1200" kern="1200" dirty="0" smtClean="0">
                          <a:effectLst/>
                        </a:rPr>
                        <a:t>佐證資料宜上傳</a:t>
                      </a:r>
                      <a:r>
                        <a:rPr kumimoji="0" lang="en-US" altLang="zh-TW" sz="1200" kern="1200" dirty="0" smtClean="0">
                          <a:effectLst/>
                        </a:rPr>
                        <a:t>PDF</a:t>
                      </a:r>
                      <a:r>
                        <a:rPr kumimoji="0" lang="zh-TW" altLang="en-US" sz="1200" kern="1200" dirty="0" smtClean="0">
                          <a:effectLst/>
                        </a:rPr>
                        <a:t>格式；若為拍照，請務必將文件鋪平且四個角皆拍入。</a:t>
                      </a:r>
                      <a:endParaRPr kumimoji="0" lang="en-US" altLang="zh-TW" sz="1200" kern="1200" dirty="0" smtClean="0">
                        <a:solidFill>
                          <a:schemeClr val="tx1"/>
                        </a:solidFill>
                        <a:effectLst/>
                        <a:latin typeface="+mn-lt"/>
                        <a:ea typeface="+mn-ea"/>
                        <a:cs typeface="+mn-cs"/>
                      </a:endParaRPr>
                    </a:p>
                  </a:txBody>
                  <a:tcPr marL="68580" marR="68580" marT="0" marB="0" anchor="ctr"/>
                </a:tc>
                <a:extLst>
                  <a:ext uri="{0D108BD9-81ED-4DB2-BD59-A6C34878D82A}">
                    <a16:rowId xmlns:a16="http://schemas.microsoft.com/office/drawing/2014/main" val="1439760515"/>
                  </a:ext>
                </a:extLst>
              </a:tr>
              <a:tr h="1296144">
                <a:tc>
                  <a:txBody>
                    <a:bodyPr/>
                    <a:lstStyle/>
                    <a:p>
                      <a:pPr marL="0" marR="71755" indent="0" algn="ctr" rtl="0" eaLnBrk="1" latinLnBrk="0" hangingPunct="1">
                        <a:lnSpc>
                          <a:spcPct val="100000"/>
                        </a:lnSpc>
                        <a:spcAft>
                          <a:spcPts val="0"/>
                        </a:spcAft>
                        <a:buFont typeface="Wingdings" panose="05000000000000000000" pitchFamily="2" charset="2"/>
                        <a:buNone/>
                      </a:pPr>
                      <a:r>
                        <a:rPr kumimoji="0" lang="en-US" altLang="zh-TW" sz="1200" kern="1200" dirty="0" smtClean="0">
                          <a:solidFill>
                            <a:schemeClr val="accent2">
                              <a:lumMod val="75000"/>
                            </a:schemeClr>
                          </a:solidFill>
                          <a:effectLst>
                            <a:outerShdw blurRad="38100" dist="38100" dir="2700000" algn="tl">
                              <a:srgbClr val="000000">
                                <a:alpha val="43137"/>
                              </a:srgbClr>
                            </a:outerShdw>
                          </a:effectLst>
                        </a:rPr>
                        <a:t>2</a:t>
                      </a:r>
                    </a:p>
                    <a:p>
                      <a:pPr marL="0" marR="71755" indent="0" algn="ctr" rtl="0" eaLnBrk="1" latinLnBrk="0" hangingPunct="1">
                        <a:lnSpc>
                          <a:spcPct val="100000"/>
                        </a:lnSpc>
                        <a:spcAft>
                          <a:spcPts val="0"/>
                        </a:spcAft>
                        <a:buFont typeface="Wingdings" panose="05000000000000000000" pitchFamily="2" charset="2"/>
                        <a:buNone/>
                      </a:pPr>
                      <a:r>
                        <a:rPr kumimoji="0" lang="zh-TW" sz="1200" kern="1200" dirty="0" smtClean="0">
                          <a:solidFill>
                            <a:schemeClr val="accent2">
                              <a:lumMod val="75000"/>
                            </a:schemeClr>
                          </a:solidFill>
                          <a:effectLst/>
                        </a:rPr>
                        <a:t>資料繳交與</a:t>
                      </a:r>
                      <a:endParaRPr kumimoji="0" lang="en-US" altLang="zh-TW" sz="1200" kern="1200" dirty="0" smtClean="0">
                        <a:solidFill>
                          <a:schemeClr val="accent2">
                            <a:lumMod val="75000"/>
                          </a:schemeClr>
                        </a:solidFill>
                        <a:effectLst/>
                      </a:endParaRPr>
                    </a:p>
                    <a:p>
                      <a:pPr marL="0" marR="71755" indent="0" algn="ctr" rtl="0" eaLnBrk="1" latinLnBrk="0" hangingPunct="1">
                        <a:lnSpc>
                          <a:spcPct val="100000"/>
                        </a:lnSpc>
                        <a:spcAft>
                          <a:spcPts val="0"/>
                        </a:spcAft>
                        <a:buFont typeface="Wingdings" panose="05000000000000000000" pitchFamily="2" charset="2"/>
                        <a:buNone/>
                      </a:pPr>
                      <a:r>
                        <a:rPr kumimoji="0" lang="zh-TW" sz="1200" kern="1200" dirty="0" smtClean="0">
                          <a:solidFill>
                            <a:schemeClr val="accent2">
                              <a:lumMod val="75000"/>
                            </a:schemeClr>
                          </a:solidFill>
                          <a:effectLst/>
                        </a:rPr>
                        <a:t>校</a:t>
                      </a:r>
                      <a:r>
                        <a:rPr kumimoji="0" lang="zh-TW" sz="1200" kern="1200" dirty="0">
                          <a:solidFill>
                            <a:schemeClr val="accent2">
                              <a:lumMod val="75000"/>
                            </a:schemeClr>
                          </a:solidFill>
                          <a:effectLst/>
                        </a:rPr>
                        <a:t>內</a:t>
                      </a:r>
                      <a:r>
                        <a:rPr kumimoji="0" lang="zh-TW" sz="1200" kern="1200" dirty="0" smtClean="0">
                          <a:solidFill>
                            <a:schemeClr val="accent2">
                              <a:lumMod val="75000"/>
                            </a:schemeClr>
                          </a:solidFill>
                          <a:effectLst/>
                        </a:rPr>
                        <a:t>審核</a:t>
                      </a:r>
                      <a:r>
                        <a:rPr kumimoji="0" lang="x-none" sz="1200" kern="1200" dirty="0">
                          <a:solidFill>
                            <a:schemeClr val="accent2">
                              <a:lumMod val="75000"/>
                            </a:schemeClr>
                          </a:solidFill>
                          <a:effectLst/>
                        </a:rPr>
                        <a:t> </a:t>
                      </a:r>
                      <a:endParaRPr kumimoji="0" lang="en-US" sz="1200" b="1" kern="1200" dirty="0" smtClean="0">
                        <a:solidFill>
                          <a:schemeClr val="accent2">
                            <a:lumMod val="75000"/>
                          </a:schemeClr>
                        </a:solidFill>
                        <a:effectLst/>
                        <a:latin typeface="+mn-lt"/>
                        <a:ea typeface="+mn-ea"/>
                        <a:cs typeface="+mn-cs"/>
                      </a:endParaRPr>
                    </a:p>
                  </a:txBody>
                  <a:tcPr marL="68580" marR="68580" marT="0" marB="0" vert="wordArtVertRtl" anchor="ctr"/>
                </a:tc>
                <a:tc>
                  <a:txBody>
                    <a:bodyPr/>
                    <a:lstStyle/>
                    <a:p>
                      <a:pPr marL="0" algn="just" rtl="0" eaLnBrk="1" latinLnBrk="0" hangingPunct="1">
                        <a:lnSpc>
                          <a:spcPct val="150000"/>
                        </a:lnSpc>
                        <a:spcAft>
                          <a:spcPts val="0"/>
                        </a:spcAft>
                      </a:pPr>
                      <a:r>
                        <a:rPr kumimoji="0" lang="x-none" sz="1200" kern="1200" dirty="0" smtClean="0">
                          <a:effectLst/>
                        </a:rPr>
                        <a:t>學校審核</a:t>
                      </a:r>
                      <a:r>
                        <a:rPr kumimoji="0" lang="en-US" sz="1200" kern="1200" dirty="0" smtClean="0">
                          <a:effectLst/>
                        </a:rPr>
                        <a:t>(</a:t>
                      </a:r>
                      <a:r>
                        <a:rPr kumimoji="0" lang="zh-TW" sz="1200" kern="1200" dirty="0">
                          <a:effectLst/>
                        </a:rPr>
                        <a:t>約</a:t>
                      </a:r>
                      <a:r>
                        <a:rPr kumimoji="0" lang="en-US" sz="1200" kern="1200" dirty="0">
                          <a:effectLst/>
                        </a:rPr>
                        <a:t>3~5</a:t>
                      </a:r>
                      <a:r>
                        <a:rPr kumimoji="0" lang="x-none" sz="1200" kern="1200" dirty="0">
                          <a:effectLst/>
                        </a:rPr>
                        <a:t>個工作日</a:t>
                      </a:r>
                      <a:r>
                        <a:rPr kumimoji="0" lang="zh-TW" sz="1200" kern="1200" dirty="0">
                          <a:effectLst/>
                        </a:rPr>
                        <a:t>後</a:t>
                      </a:r>
                      <a:r>
                        <a:rPr kumimoji="0" lang="zh-TW" sz="1200" kern="1200" dirty="0" smtClean="0">
                          <a:effectLst/>
                        </a:rPr>
                        <a:t>，</a:t>
                      </a:r>
                      <a:r>
                        <a:rPr kumimoji="0" lang="zh-TW" altLang="en-US" sz="1200" kern="1200" dirty="0" smtClean="0">
                          <a:effectLst/>
                        </a:rPr>
                        <a:t>請</a:t>
                      </a:r>
                      <a:r>
                        <a:rPr kumimoji="0" lang="zh-TW" sz="1200" kern="1200" dirty="0" smtClean="0">
                          <a:effectLst/>
                        </a:rPr>
                        <a:t>至</a:t>
                      </a:r>
                      <a:r>
                        <a:rPr kumimoji="0" lang="zh-TW" sz="1200" kern="1200" dirty="0">
                          <a:effectLst/>
                        </a:rPr>
                        <a:t>系統</a:t>
                      </a:r>
                      <a:r>
                        <a:rPr kumimoji="0" lang="x-none" sz="1200" kern="1200" dirty="0">
                          <a:effectLst/>
                        </a:rPr>
                        <a:t>查詢審核狀態</a:t>
                      </a:r>
                      <a:r>
                        <a:rPr kumimoji="0" lang="en-US" sz="1200" kern="1200" dirty="0">
                          <a:effectLst/>
                        </a:rPr>
                        <a:t>)</a:t>
                      </a:r>
                      <a:r>
                        <a:rPr kumimoji="0" lang="zh-TW" sz="1200" kern="1200" dirty="0">
                          <a:effectLst/>
                        </a:rPr>
                        <a:t>：</a:t>
                      </a:r>
                    </a:p>
                    <a:p>
                      <a:pPr marL="171450" indent="-171450" algn="just" rtl="0" eaLnBrk="1" latinLnBrk="0" hangingPunct="1">
                        <a:lnSpc>
                          <a:spcPct val="150000"/>
                        </a:lnSpc>
                        <a:spcAft>
                          <a:spcPts val="0"/>
                        </a:spcAft>
                        <a:buFont typeface="Wingdings" panose="05000000000000000000" pitchFamily="2" charset="2"/>
                        <a:buChar char="Ø"/>
                      </a:pPr>
                      <a:r>
                        <a:rPr kumimoji="0" lang="x-none" sz="1200" u="sng" kern="1200" baseline="0" dirty="0" smtClean="0">
                          <a:effectLst/>
                        </a:rPr>
                        <a:t>校內審查通過</a:t>
                      </a:r>
                      <a:r>
                        <a:rPr kumimoji="0" lang="zh-TW" altLang="zh-TW" sz="1200" kern="1200" dirty="0" smtClean="0">
                          <a:effectLst/>
                        </a:rPr>
                        <a:t>：</a:t>
                      </a:r>
                      <a:r>
                        <a:rPr kumimoji="0" lang="x-none" sz="1200" kern="1200" dirty="0" smtClean="0">
                          <a:effectLst/>
                        </a:rPr>
                        <a:t>資料無誤</a:t>
                      </a:r>
                      <a:r>
                        <a:rPr kumimoji="0" lang="en-US" altLang="zh-TW" sz="1200" kern="1200" dirty="0" smtClean="0">
                          <a:effectLst/>
                        </a:rPr>
                        <a:t>(</a:t>
                      </a:r>
                      <a:r>
                        <a:rPr kumimoji="0" lang="zh-TW" altLang="en-US" sz="1200" kern="1200" dirty="0" smtClean="0">
                          <a:effectLst/>
                        </a:rPr>
                        <a:t>含紙本申請書</a:t>
                      </a:r>
                      <a:r>
                        <a:rPr kumimoji="0" lang="en-US" altLang="zh-TW" sz="1200" kern="1200" dirty="0" smtClean="0">
                          <a:effectLst/>
                        </a:rPr>
                        <a:t>)</a:t>
                      </a:r>
                      <a:r>
                        <a:rPr kumimoji="0" lang="x-none" sz="1200" kern="1200" dirty="0" smtClean="0">
                          <a:effectLst/>
                        </a:rPr>
                        <a:t>。</a:t>
                      </a:r>
                      <a:endParaRPr kumimoji="0" lang="en-US" sz="1200" kern="1200" dirty="0" smtClean="0">
                        <a:effectLst/>
                      </a:endParaRPr>
                    </a:p>
                    <a:p>
                      <a:pPr marL="171450" indent="-171450" algn="just" rtl="0" eaLnBrk="1" latinLnBrk="0" hangingPunct="1">
                        <a:lnSpc>
                          <a:spcPct val="150000"/>
                        </a:lnSpc>
                        <a:spcAft>
                          <a:spcPts val="0"/>
                        </a:spcAft>
                        <a:buFont typeface="Wingdings" panose="05000000000000000000" pitchFamily="2" charset="2"/>
                        <a:buChar char="Ø"/>
                      </a:pPr>
                      <a:r>
                        <a:rPr kumimoji="0" lang="x-none" sz="1200" u="sng" kern="1200" dirty="0" smtClean="0">
                          <a:effectLst/>
                        </a:rPr>
                        <a:t>初審未過</a:t>
                      </a:r>
                      <a:r>
                        <a:rPr kumimoji="0" lang="x-none" sz="1200" u="sng" kern="1200" dirty="0">
                          <a:effectLst/>
                        </a:rPr>
                        <a:t>，需補件</a:t>
                      </a:r>
                      <a:r>
                        <a:rPr kumimoji="0" lang="zh-TW" sz="1200" kern="1200" dirty="0">
                          <a:effectLst/>
                        </a:rPr>
                        <a:t>：缺件，</a:t>
                      </a:r>
                      <a:r>
                        <a:rPr kumimoji="0" lang="x-none" sz="1200" kern="1200" dirty="0">
                          <a:effectLst/>
                        </a:rPr>
                        <a:t>請於規定時間內補件，並將資料重新送</a:t>
                      </a:r>
                      <a:r>
                        <a:rPr kumimoji="0" lang="zh-TW" sz="1200" kern="1200" dirty="0">
                          <a:effectLst/>
                        </a:rPr>
                        <a:t>件</a:t>
                      </a:r>
                      <a:r>
                        <a:rPr kumimoji="0" lang="x-none" sz="1200" kern="1200" dirty="0">
                          <a:effectLst/>
                        </a:rPr>
                        <a:t>。</a:t>
                      </a:r>
                      <a:endParaRPr kumimoji="0" lang="zh-TW" sz="1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2113283716"/>
                  </a:ext>
                </a:extLst>
              </a:tr>
              <a:tr h="1266004">
                <a:tc>
                  <a:txBody>
                    <a:bodyPr/>
                    <a:lstStyle/>
                    <a:p>
                      <a:pPr marL="0" marR="71755" indent="0" algn="ctr" rtl="0" eaLnBrk="1" latinLnBrk="0" hangingPunct="1">
                        <a:lnSpc>
                          <a:spcPct val="100000"/>
                        </a:lnSpc>
                        <a:spcAft>
                          <a:spcPts val="0"/>
                        </a:spcAft>
                        <a:buFont typeface="Wingdings" panose="05000000000000000000" pitchFamily="2" charset="2"/>
                        <a:buNone/>
                      </a:pPr>
                      <a:r>
                        <a:rPr kumimoji="0" lang="en-US" sz="1200" kern="1200" dirty="0" smtClean="0">
                          <a:solidFill>
                            <a:schemeClr val="accent2">
                              <a:lumMod val="75000"/>
                            </a:schemeClr>
                          </a:solidFill>
                          <a:effectLst/>
                        </a:rPr>
                        <a:t>3</a:t>
                      </a:r>
                    </a:p>
                    <a:p>
                      <a:pPr marL="0" marR="71755" indent="0" algn="ctr" rtl="0" eaLnBrk="1" latinLnBrk="0" hangingPunct="1">
                        <a:lnSpc>
                          <a:spcPct val="100000"/>
                        </a:lnSpc>
                        <a:spcAft>
                          <a:spcPts val="0"/>
                        </a:spcAft>
                        <a:buFont typeface="Wingdings" panose="05000000000000000000" pitchFamily="2" charset="2"/>
                        <a:buNone/>
                      </a:pPr>
                      <a:r>
                        <a:rPr kumimoji="0" lang="x-none" sz="1200" kern="1200" dirty="0" smtClean="0">
                          <a:solidFill>
                            <a:schemeClr val="accent2">
                              <a:lumMod val="75000"/>
                            </a:schemeClr>
                          </a:solidFill>
                          <a:effectLst/>
                        </a:rPr>
                        <a:t>列印繳費單</a:t>
                      </a:r>
                      <a:endParaRPr kumimoji="0" lang="zh-TW" sz="1200" kern="1200" dirty="0">
                        <a:solidFill>
                          <a:schemeClr val="accent2">
                            <a:lumMod val="75000"/>
                          </a:schemeClr>
                        </a:solidFill>
                        <a:effectLst/>
                        <a:latin typeface="+mn-lt"/>
                        <a:ea typeface="+mn-ea"/>
                        <a:cs typeface="+mn-cs"/>
                      </a:endParaRPr>
                    </a:p>
                  </a:txBody>
                  <a:tcPr marL="68580" marR="68580" marT="0" marB="0" vert="wordArtVertRtl" anchor="ctr"/>
                </a:tc>
                <a:tc>
                  <a:txBody>
                    <a:bodyPr/>
                    <a:lstStyle/>
                    <a:p>
                      <a:pPr marL="0" algn="just" rtl="0" eaLnBrk="1" latinLnBrk="0" hangingPunct="1">
                        <a:lnSpc>
                          <a:spcPct val="150000"/>
                        </a:lnSpc>
                        <a:spcAft>
                          <a:spcPts val="0"/>
                        </a:spcAft>
                      </a:pPr>
                      <a:r>
                        <a:rPr kumimoji="0" lang="zh-TW" altLang="en-US" sz="1200" kern="1200" dirty="0" smtClean="0">
                          <a:effectLst/>
                        </a:rPr>
                        <a:t>學校初審通過後，狀態更新為</a:t>
                      </a:r>
                      <a:r>
                        <a:rPr kumimoji="0" lang="en-US" altLang="zh-TW" sz="1200" kern="1200" dirty="0" smtClean="0">
                          <a:effectLst/>
                        </a:rPr>
                        <a:t>&lt;</a:t>
                      </a:r>
                      <a:r>
                        <a:rPr kumimoji="0" lang="zh-TW" altLang="en-US" sz="1200" kern="1200" dirty="0" smtClean="0">
                          <a:effectLst/>
                        </a:rPr>
                        <a:t>校內審查通過</a:t>
                      </a:r>
                      <a:r>
                        <a:rPr kumimoji="0" lang="en-US" altLang="zh-TW" sz="1200" kern="1200" dirty="0" smtClean="0">
                          <a:effectLst/>
                        </a:rPr>
                        <a:t>&gt;</a:t>
                      </a:r>
                      <a:r>
                        <a:rPr kumimoji="0" lang="zh-TW" altLang="en-US" sz="1200" kern="1200" dirty="0" smtClean="0">
                          <a:effectLst/>
                        </a:rPr>
                        <a:t>，即完成申請程序；請自行列印繳費單，並盡快於註冊日前繳費完成，以完成註冊程序。 </a:t>
                      </a:r>
                      <a:r>
                        <a:rPr kumimoji="0" lang="x-none" sz="1200" kern="1200" dirty="0">
                          <a:effectLst/>
                        </a:rPr>
                        <a:t> </a:t>
                      </a:r>
                      <a:endParaRPr kumimoji="0" lang="zh-TW" sz="1200" kern="12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319266198"/>
                  </a:ext>
                </a:extLst>
              </a:tr>
            </a:tbl>
          </a:graphicData>
        </a:graphic>
      </p:graphicFrame>
      <p:sp>
        <p:nvSpPr>
          <p:cNvPr id="10" name="矩形 9"/>
          <p:cNvSpPr/>
          <p:nvPr/>
        </p:nvSpPr>
        <p:spPr>
          <a:xfrm>
            <a:off x="4067944" y="332656"/>
            <a:ext cx="4662781" cy="612988"/>
          </a:xfrm>
          <a:prstGeom prst="rect">
            <a:avLst/>
          </a:prstGeom>
        </p:spPr>
        <p:txBody>
          <a:bodyPr vert="horz">
            <a:noAutofit/>
          </a:bodyPr>
          <a:lstStyle/>
          <a:p>
            <a:pPr marL="320040" indent="-320040">
              <a:spcBef>
                <a:spcPts val="700"/>
              </a:spcBef>
              <a:buClr>
                <a:schemeClr val="accent2"/>
              </a:buClr>
              <a:buSzPct val="60000"/>
              <a:buFont typeface="Wingdings" panose="05000000000000000000" pitchFamily="2" charset="2"/>
              <a:buChar char="u"/>
            </a:pPr>
            <a:r>
              <a:rPr lang="zh-TW" altLang="en-US" sz="1300" dirty="0" smtClean="0">
                <a:effectLst>
                  <a:outerShdw blurRad="38100" dist="38100" dir="2700000" algn="tl">
                    <a:srgbClr val="000000">
                      <a:alpha val="43137"/>
                    </a:srgbClr>
                  </a:outerShdw>
                </a:effectLst>
              </a:rPr>
              <a:t>新一代</a:t>
            </a:r>
            <a:r>
              <a:rPr lang="zh-TW" altLang="en-US" sz="1300" dirty="0">
                <a:effectLst>
                  <a:outerShdw blurRad="38100" dist="38100" dir="2700000" algn="tl">
                    <a:srgbClr val="000000">
                      <a:alpha val="43137"/>
                    </a:srgbClr>
                  </a:outerShdw>
                </a:effectLst>
              </a:rPr>
              <a:t>校務</a:t>
            </a:r>
            <a:r>
              <a:rPr lang="zh-TW" altLang="en-US" sz="1300" dirty="0" smtClean="0">
                <a:effectLst>
                  <a:outerShdw blurRad="38100" dist="38100" dir="2700000" algn="tl">
                    <a:srgbClr val="000000">
                      <a:alpha val="43137"/>
                    </a:srgbClr>
                  </a:outerShdw>
                </a:effectLst>
              </a:rPr>
              <a:t>系統：</a:t>
            </a:r>
            <a:r>
              <a:rPr lang="en-US" altLang="zh-TW" sz="1300" u="sng" dirty="0" smtClean="0">
                <a:hlinkClick r:id="rId3"/>
              </a:rPr>
              <a:t>https://newinfo.tnu.edu.tw/index.php</a:t>
            </a:r>
            <a:endParaRPr lang="en-US" altLang="zh-TW" sz="1300" u="sng" dirty="0"/>
          </a:p>
          <a:p>
            <a:pPr lvl="1">
              <a:spcBef>
                <a:spcPts val="700"/>
              </a:spcBef>
              <a:buClr>
                <a:schemeClr val="accent2"/>
              </a:buClr>
              <a:buSzPct val="60000"/>
            </a:pPr>
            <a:r>
              <a:rPr lang="en-US" altLang="zh-TW" sz="1300" dirty="0" smtClean="0"/>
              <a:t>(</a:t>
            </a:r>
            <a:r>
              <a:rPr lang="zh-TW" altLang="zh-TW" sz="1300" dirty="0"/>
              <a:t>帳號：學號，密碼：預設為</a:t>
            </a:r>
            <a:r>
              <a:rPr lang="zh-TW" altLang="zh-TW" sz="1300" b="1" dirty="0"/>
              <a:t>身份證號碼加上</a:t>
            </a:r>
            <a:r>
              <a:rPr lang="en-US" altLang="zh-TW" sz="1300" b="1" dirty="0"/>
              <a:t>@</a:t>
            </a:r>
            <a:r>
              <a:rPr lang="en-US" altLang="zh-TW" sz="1300" b="1" dirty="0" err="1"/>
              <a:t>Tnu</a:t>
            </a:r>
            <a:r>
              <a:rPr lang="zh-TW" altLang="zh-TW" sz="1300" dirty="0"/>
              <a:t>，共</a:t>
            </a:r>
            <a:r>
              <a:rPr lang="en-US" altLang="zh-TW" sz="1300" dirty="0"/>
              <a:t>14</a:t>
            </a:r>
            <a:r>
              <a:rPr lang="zh-TW" altLang="zh-TW" sz="1300" dirty="0"/>
              <a:t>碼，例：</a:t>
            </a:r>
            <a:r>
              <a:rPr lang="en-US" altLang="zh-TW" sz="1300" dirty="0"/>
              <a:t>A123456789@Tnu)</a:t>
            </a:r>
            <a:endParaRPr lang="zh-TW" altLang="en-US" sz="1300" u="sng" dirty="0"/>
          </a:p>
        </p:txBody>
      </p:sp>
      <p:sp>
        <p:nvSpPr>
          <p:cNvPr id="13" name="直線圖說文字 3 (加上框線和強調線) 12"/>
          <p:cNvSpPr/>
          <p:nvPr/>
        </p:nvSpPr>
        <p:spPr>
          <a:xfrm rot="21406862">
            <a:off x="332168" y="71341"/>
            <a:ext cx="1861722" cy="360040"/>
          </a:xfrm>
          <a:prstGeom prst="accentBorderCallout3">
            <a:avLst>
              <a:gd name="adj1" fmla="val 72084"/>
              <a:gd name="adj2" fmla="val -2598"/>
              <a:gd name="adj3" fmla="val 77164"/>
              <a:gd name="adj4" fmla="val -8907"/>
              <a:gd name="adj5" fmla="val 130477"/>
              <a:gd name="adj6" fmla="val -7496"/>
              <a:gd name="adj7" fmla="val 163758"/>
              <a:gd name="adj8" fmla="val 189"/>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TW" altLang="en-US" sz="1100" b="1" dirty="0" smtClean="0"/>
              <a:t>線上申辦並上傳證明文件，</a:t>
            </a:r>
            <a:r>
              <a:rPr lang="zh-TW" altLang="en-US" sz="1100" b="1" dirty="0"/>
              <a:t>另繳交紙本</a:t>
            </a:r>
            <a:r>
              <a:rPr lang="zh-TW" altLang="en-US" sz="1100" b="1" dirty="0" smtClean="0"/>
              <a:t>申請暨切結書。</a:t>
            </a:r>
            <a:endParaRPr lang="zh-TW" altLang="en-US" sz="1100" b="1" dirty="0"/>
          </a:p>
        </p:txBody>
      </p:sp>
      <p:sp>
        <p:nvSpPr>
          <p:cNvPr id="15" name="文字方塊 14">
            <a:hlinkClick r:id="rId4" action="ppaction://hlinksldjump"/>
          </p:cNvPr>
          <p:cNvSpPr txBox="1"/>
          <p:nvPr/>
        </p:nvSpPr>
        <p:spPr>
          <a:xfrm>
            <a:off x="8316416" y="116632"/>
            <a:ext cx="684584" cy="292388"/>
          </a:xfrm>
          <a:prstGeom prst="rect">
            <a:avLst/>
          </a:prstGeom>
          <a:solidFill>
            <a:schemeClr val="accent3">
              <a:lumMod val="20000"/>
              <a:lumOff val="80000"/>
            </a:schemeClr>
          </a:solidFill>
          <a:ln cap="rnd" cmpd="thickThin">
            <a:solidFill>
              <a:srgbClr val="92D050"/>
            </a:solidFill>
          </a:ln>
        </p:spPr>
        <p:txBody>
          <a:bodyPr wrap="square" rtlCol="0">
            <a:spAutoFit/>
          </a:bodyPr>
          <a:lstStyle/>
          <a:p>
            <a:r>
              <a:rPr lang="zh-TW" altLang="en-US" sz="1300" b="1" dirty="0" smtClean="0">
                <a:solidFill>
                  <a:schemeClr val="accent5">
                    <a:lumMod val="75000"/>
                  </a:schemeClr>
                </a:solidFill>
                <a:hlinkClick r:id="rId4" action="ppaction://hlinksldjump"/>
              </a:rPr>
              <a:t>回目錄</a:t>
            </a:r>
            <a:endParaRPr lang="zh-TW" altLang="en-US" sz="1300" b="1" dirty="0">
              <a:solidFill>
                <a:schemeClr val="accent5">
                  <a:lumMod val="75000"/>
                </a:schemeClr>
              </a:solidFill>
            </a:endParaRPr>
          </a:p>
        </p:txBody>
      </p:sp>
      <p:sp>
        <p:nvSpPr>
          <p:cNvPr id="16" name="圓角矩形 15">
            <a:hlinkClick r:id="rId5" action="ppaction://hlinksldjump"/>
          </p:cNvPr>
          <p:cNvSpPr/>
          <p:nvPr/>
        </p:nvSpPr>
        <p:spPr>
          <a:xfrm>
            <a:off x="2843808" y="980728"/>
            <a:ext cx="864096" cy="216024"/>
          </a:xfrm>
          <a:prstGeom prst="roundRect">
            <a:avLst/>
          </a:prstGeom>
          <a:solidFill>
            <a:srgbClr val="FEE6F0"/>
          </a:solidFill>
          <a:ln>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1200" dirty="0" smtClean="0">
                <a:ln w="0"/>
                <a:solidFill>
                  <a:schemeClr val="accent2">
                    <a:lumMod val="75000"/>
                  </a:schemeClr>
                </a:solidFill>
                <a:effectLst>
                  <a:outerShdw blurRad="38100" dist="19050" dir="2700000" algn="tl" rotWithShape="0">
                    <a:schemeClr val="dk1">
                      <a:alpha val="40000"/>
                    </a:schemeClr>
                  </a:outerShdw>
                </a:effectLst>
                <a:hlinkClick r:id="rId6" action="ppaction://hlinksldjump"/>
              </a:rPr>
              <a:t>申請身分</a:t>
            </a:r>
            <a:endParaRPr lang="zh-TW" altLang="en-US" sz="1200" dirty="0">
              <a:ln w="0"/>
              <a:solidFill>
                <a:schemeClr val="accent2">
                  <a:lumMod val="75000"/>
                </a:schemeClr>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5872635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11" name="矩形 10"/>
          <p:cNvSpPr/>
          <p:nvPr/>
        </p:nvSpPr>
        <p:spPr>
          <a:xfrm>
            <a:off x="0" y="0"/>
            <a:ext cx="9163456" cy="836712"/>
          </a:xfrm>
          <a:prstGeom prst="rect">
            <a:avLst/>
          </a:prstGeom>
          <a:solidFill>
            <a:schemeClr val="accent1">
              <a:lumMod val="20000"/>
              <a:lumOff val="8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179512" y="116632"/>
            <a:ext cx="5292080" cy="720080"/>
          </a:xfrm>
        </p:spPr>
        <p:txBody>
          <a:bodyPr>
            <a:noAutofit/>
          </a:bodyPr>
          <a:lstStyle/>
          <a:p>
            <a:r>
              <a:rPr lang="zh-TW" altLang="en-US" sz="4000" b="1" dirty="0" smtClean="0">
                <a:solidFill>
                  <a:schemeClr val="accent2">
                    <a:lumMod val="75000"/>
                  </a:schemeClr>
                </a:solidFill>
                <a:effectLst>
                  <a:outerShdw blurRad="38100" dist="38100" dir="2700000" algn="tl">
                    <a:srgbClr val="000000">
                      <a:alpha val="43137"/>
                    </a:srgbClr>
                  </a:outerShdw>
                </a:effectLst>
              </a:rPr>
              <a:t>不利處境學生協助措施</a:t>
            </a:r>
            <a:endParaRPr lang="zh-TW" altLang="en-US" sz="4000" b="1" dirty="0">
              <a:solidFill>
                <a:schemeClr val="accent2">
                  <a:lumMod val="75000"/>
                </a:schemeClr>
              </a:solidFill>
              <a:effectLst>
                <a:outerShdw blurRad="38100" dist="38100" dir="2700000" algn="tl">
                  <a:srgbClr val="000000">
                    <a:alpha val="43137"/>
                  </a:srgbClr>
                </a:outerShdw>
              </a:effectLst>
            </a:endParaRPr>
          </a:p>
        </p:txBody>
      </p:sp>
      <p:sp>
        <p:nvSpPr>
          <p:cNvPr id="9" name="矩形 8"/>
          <p:cNvSpPr/>
          <p:nvPr/>
        </p:nvSpPr>
        <p:spPr>
          <a:xfrm>
            <a:off x="5400600" y="518483"/>
            <a:ext cx="3779912" cy="246221"/>
          </a:xfrm>
          <a:prstGeom prst="rect">
            <a:avLst/>
          </a:prstGeom>
        </p:spPr>
        <p:txBody>
          <a:bodyPr wrap="square">
            <a:spAutoFit/>
          </a:bodyPr>
          <a:lstStyle/>
          <a:p>
            <a:pPr lvl="0"/>
            <a:r>
              <a:rPr lang="zh-TW" altLang="en-US" sz="1000" dirty="0" smtClean="0">
                <a:solidFill>
                  <a:schemeClr val="accent2">
                    <a:lumMod val="50000"/>
                  </a:schemeClr>
                </a:solidFill>
              </a:rPr>
              <a:t>**各相關措施依據</a:t>
            </a:r>
            <a:r>
              <a:rPr lang="zh-TW" altLang="en-US" sz="1000" dirty="0">
                <a:solidFill>
                  <a:schemeClr val="accent2">
                    <a:lumMod val="50000"/>
                  </a:schemeClr>
                </a:solidFill>
              </a:rPr>
              <a:t>教育部大專校院不利處境學生助學計畫</a:t>
            </a:r>
            <a:r>
              <a:rPr lang="zh-TW" altLang="en-US" sz="1000" dirty="0" smtClean="0">
                <a:solidFill>
                  <a:schemeClr val="accent2">
                    <a:lumMod val="50000"/>
                  </a:schemeClr>
                </a:solidFill>
              </a:rPr>
              <a:t>辦理。</a:t>
            </a:r>
            <a:endParaRPr lang="zh-TW" altLang="en-US" sz="1000" dirty="0">
              <a:solidFill>
                <a:schemeClr val="accent2">
                  <a:lumMod val="50000"/>
                </a:schemeClr>
              </a:solidFill>
            </a:endParaRPr>
          </a:p>
        </p:txBody>
      </p:sp>
      <p:graphicFrame>
        <p:nvGraphicFramePr>
          <p:cNvPr id="3" name="資料庫圖表 2"/>
          <p:cNvGraphicFramePr/>
          <p:nvPr>
            <p:extLst>
              <p:ext uri="{D42A27DB-BD31-4B8C-83A1-F6EECF244321}">
                <p14:modId xmlns:p14="http://schemas.microsoft.com/office/powerpoint/2010/main" val="2874080139"/>
              </p:ext>
            </p:extLst>
          </p:nvPr>
        </p:nvGraphicFramePr>
        <p:xfrm>
          <a:off x="395536" y="1196752"/>
          <a:ext cx="7920880"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文字方塊 14">
            <a:hlinkClick r:id="rId8" action="ppaction://hlinksldjump"/>
          </p:cNvPr>
          <p:cNvSpPr txBox="1"/>
          <p:nvPr/>
        </p:nvSpPr>
        <p:spPr>
          <a:xfrm>
            <a:off x="8316416" y="116632"/>
            <a:ext cx="684584" cy="292388"/>
          </a:xfrm>
          <a:prstGeom prst="rect">
            <a:avLst/>
          </a:prstGeom>
          <a:solidFill>
            <a:schemeClr val="accent3">
              <a:lumMod val="20000"/>
              <a:lumOff val="80000"/>
            </a:schemeClr>
          </a:solidFill>
          <a:ln cap="rnd" cmpd="thickThin">
            <a:solidFill>
              <a:srgbClr val="92D050"/>
            </a:solidFill>
          </a:ln>
        </p:spPr>
        <p:txBody>
          <a:bodyPr wrap="square" rtlCol="0">
            <a:spAutoFit/>
          </a:bodyPr>
          <a:lstStyle/>
          <a:p>
            <a:r>
              <a:rPr lang="zh-TW" altLang="en-US" sz="1300" b="1" dirty="0" smtClean="0">
                <a:solidFill>
                  <a:schemeClr val="accent5">
                    <a:lumMod val="75000"/>
                  </a:schemeClr>
                </a:solidFill>
                <a:hlinkClick r:id="rId8" action="ppaction://hlinksldjump"/>
              </a:rPr>
              <a:t>回目錄</a:t>
            </a:r>
            <a:endParaRPr lang="zh-TW" altLang="en-US" sz="1300" b="1" dirty="0">
              <a:solidFill>
                <a:schemeClr val="accent5">
                  <a:lumMod val="75000"/>
                </a:schemeClr>
              </a:solidFill>
            </a:endParaRPr>
          </a:p>
        </p:txBody>
      </p:sp>
    </p:spTree>
    <p:extLst>
      <p:ext uri="{BB962C8B-B14F-4D97-AF65-F5344CB8AC3E}">
        <p14:creationId xmlns:p14="http://schemas.microsoft.com/office/powerpoint/2010/main" val="13250550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350168"/>
            <a:ext cx="3744416" cy="990600"/>
          </a:xfrm>
        </p:spPr>
        <p:txBody>
          <a:bodyPr>
            <a:noAutofit/>
          </a:bodyPr>
          <a:lstStyle/>
          <a:p>
            <a:r>
              <a:rPr lang="zh-TW" altLang="en-US" sz="3000" b="1" dirty="0"/>
              <a:t>不利處境學生</a:t>
            </a:r>
            <a:r>
              <a:rPr lang="zh-TW" altLang="en-US" sz="3000" b="1" dirty="0" smtClean="0"/>
              <a:t>助學金申請</a:t>
            </a:r>
            <a:r>
              <a:rPr lang="zh-TW" altLang="en-US" sz="3000" b="1" dirty="0"/>
              <a:t>資格</a:t>
            </a:r>
            <a:endParaRPr lang="zh-TW" altLang="en-US" sz="3000" dirty="0"/>
          </a:p>
        </p:txBody>
      </p:sp>
      <p:sp>
        <p:nvSpPr>
          <p:cNvPr id="3" name="內容版面配置區 2"/>
          <p:cNvSpPr>
            <a:spLocks noGrp="1"/>
          </p:cNvSpPr>
          <p:nvPr>
            <p:ph sz="quarter" idx="1"/>
          </p:nvPr>
        </p:nvSpPr>
        <p:spPr>
          <a:xfrm>
            <a:off x="323528" y="1500276"/>
            <a:ext cx="8640960" cy="5357723"/>
          </a:xfrm>
        </p:spPr>
        <p:txBody>
          <a:bodyPr vert="horz">
            <a:noAutofit/>
          </a:bodyPr>
          <a:lstStyle/>
          <a:p>
            <a:pPr>
              <a:buFont typeface="Wingdings" panose="05000000000000000000" pitchFamily="2" charset="2"/>
              <a:buChar char="u"/>
            </a:pPr>
            <a:r>
              <a:rPr lang="zh-TW" altLang="en-US" sz="1450" b="1" dirty="0">
                <a:solidFill>
                  <a:srgbClr val="0070C0"/>
                </a:solidFill>
              </a:rPr>
              <a:t>申請資格：</a:t>
            </a:r>
            <a:r>
              <a:rPr lang="zh-TW" altLang="zh-TW" sz="1450" dirty="0" smtClean="0">
                <a:solidFill>
                  <a:srgbClr val="002060"/>
                </a:solidFill>
              </a:rPr>
              <a:t>具有中華民國國籍且就讀國內大專校院具有學籍（不含</a:t>
            </a:r>
            <a:r>
              <a:rPr lang="zh-TW" altLang="zh-TW" sz="1450" u="sng" dirty="0" smtClean="0">
                <a:solidFill>
                  <a:srgbClr val="002060"/>
                </a:solidFill>
              </a:rPr>
              <a:t>研究所在職專班</a:t>
            </a:r>
            <a:r>
              <a:rPr lang="zh-TW" altLang="zh-TW" sz="1450" dirty="0" smtClean="0">
                <a:solidFill>
                  <a:srgbClr val="002060"/>
                </a:solidFill>
              </a:rPr>
              <a:t>），於修業年限內之學生，且</a:t>
            </a:r>
            <a:r>
              <a:rPr lang="zh-TW" altLang="zh-TW" sz="1450" b="1" dirty="0" smtClean="0">
                <a:solidFill>
                  <a:srgbClr val="002060"/>
                </a:solidFill>
              </a:rPr>
              <a:t>無</a:t>
            </a:r>
            <a:r>
              <a:rPr lang="zh-TW" altLang="zh-TW" sz="1450" dirty="0" smtClean="0">
                <a:solidFill>
                  <a:srgbClr val="002060"/>
                </a:solidFill>
              </a:rPr>
              <a:t>下列情事之一</a:t>
            </a:r>
            <a:r>
              <a:rPr lang="zh-TW" altLang="en-US" sz="1450" dirty="0" smtClean="0">
                <a:solidFill>
                  <a:srgbClr val="002060"/>
                </a:solidFill>
              </a:rPr>
              <a:t>：</a:t>
            </a:r>
            <a:endParaRPr lang="en-US" altLang="zh-TW" sz="1450" dirty="0" smtClean="0">
              <a:solidFill>
                <a:srgbClr val="002060"/>
              </a:solidFill>
            </a:endParaRPr>
          </a:p>
          <a:p>
            <a:pPr lvl="1">
              <a:buFont typeface="Wingdings" panose="05000000000000000000" pitchFamily="2" charset="2"/>
              <a:buChar char="l"/>
            </a:pPr>
            <a:r>
              <a:rPr lang="zh-TW" altLang="zh-TW" sz="1450" dirty="0" smtClean="0">
                <a:solidFill>
                  <a:srgbClr val="002060"/>
                </a:solidFill>
              </a:rPr>
              <a:t>前一學期學業成績平均低於</a:t>
            </a:r>
            <a:r>
              <a:rPr lang="en-US" altLang="zh-TW" sz="1450" dirty="0" smtClean="0">
                <a:solidFill>
                  <a:srgbClr val="002060"/>
                </a:solidFill>
              </a:rPr>
              <a:t>60</a:t>
            </a:r>
            <a:r>
              <a:rPr lang="zh-TW" altLang="zh-TW" sz="1450" dirty="0" smtClean="0">
                <a:solidFill>
                  <a:srgbClr val="002060"/>
                </a:solidFill>
              </a:rPr>
              <a:t>分</a:t>
            </a:r>
            <a:r>
              <a:rPr lang="en-US" altLang="zh-TW" sz="1450" dirty="0" smtClean="0">
                <a:solidFill>
                  <a:srgbClr val="002060"/>
                </a:solidFill>
              </a:rPr>
              <a:t>(</a:t>
            </a:r>
            <a:r>
              <a:rPr lang="zh-TW" altLang="zh-TW" sz="1450" dirty="0" smtClean="0">
                <a:solidFill>
                  <a:srgbClr val="002060"/>
                </a:solidFill>
              </a:rPr>
              <a:t>新生及轉學生除外</a:t>
            </a:r>
            <a:r>
              <a:rPr lang="en-US" altLang="zh-TW" sz="1450" dirty="0" smtClean="0">
                <a:solidFill>
                  <a:srgbClr val="002060"/>
                </a:solidFill>
              </a:rPr>
              <a:t>)</a:t>
            </a:r>
            <a:r>
              <a:rPr lang="zh-TW" altLang="zh-TW" sz="1450" dirty="0" smtClean="0">
                <a:solidFill>
                  <a:srgbClr val="002060"/>
                </a:solidFill>
              </a:rPr>
              <a:t>。</a:t>
            </a:r>
            <a:endParaRPr lang="en-US" altLang="zh-TW" sz="1450" dirty="0" smtClean="0">
              <a:solidFill>
                <a:srgbClr val="002060"/>
              </a:solidFill>
            </a:endParaRPr>
          </a:p>
          <a:p>
            <a:pPr lvl="1">
              <a:buFont typeface="Wingdings" panose="05000000000000000000" pitchFamily="2" charset="2"/>
              <a:buChar char="l"/>
            </a:pPr>
            <a:r>
              <a:rPr lang="zh-TW" altLang="zh-TW" sz="1450" dirty="0" smtClean="0">
                <a:solidFill>
                  <a:srgbClr val="002060"/>
                </a:solidFill>
              </a:rPr>
              <a:t>學士班家庭年所得逾</a:t>
            </a:r>
            <a:r>
              <a:rPr lang="en-US" altLang="zh-TW" sz="1450" dirty="0" smtClean="0">
                <a:solidFill>
                  <a:srgbClr val="002060"/>
                </a:solidFill>
              </a:rPr>
              <a:t>90</a:t>
            </a:r>
            <a:r>
              <a:rPr lang="zh-TW" altLang="zh-TW" sz="1450" dirty="0" smtClean="0">
                <a:solidFill>
                  <a:srgbClr val="002060"/>
                </a:solidFill>
              </a:rPr>
              <a:t>萬元、碩博士班家庭年所得逾</a:t>
            </a:r>
            <a:r>
              <a:rPr lang="en-US" altLang="zh-TW" sz="1450" dirty="0" smtClean="0">
                <a:solidFill>
                  <a:srgbClr val="002060"/>
                </a:solidFill>
              </a:rPr>
              <a:t>70</a:t>
            </a:r>
            <a:r>
              <a:rPr lang="zh-TW" altLang="zh-TW" sz="1450" dirty="0" smtClean="0">
                <a:solidFill>
                  <a:srgbClr val="002060"/>
                </a:solidFill>
              </a:rPr>
              <a:t>萬元。</a:t>
            </a:r>
            <a:endParaRPr lang="en-US" altLang="zh-TW" sz="1450" dirty="0" smtClean="0">
              <a:solidFill>
                <a:srgbClr val="002060"/>
              </a:solidFill>
            </a:endParaRPr>
          </a:p>
          <a:p>
            <a:pPr lvl="1">
              <a:buFont typeface="Wingdings" panose="05000000000000000000" pitchFamily="2" charset="2"/>
              <a:buChar char="l"/>
            </a:pPr>
            <a:r>
              <a:rPr lang="zh-TW" altLang="zh-TW" sz="1450" dirty="0" smtClean="0">
                <a:solidFill>
                  <a:srgbClr val="002060"/>
                </a:solidFill>
              </a:rPr>
              <a:t>家庭應計列人口之利息所得合計逾新臺幣</a:t>
            </a:r>
            <a:r>
              <a:rPr lang="en-US" altLang="zh-TW" sz="1450" dirty="0" smtClean="0">
                <a:solidFill>
                  <a:srgbClr val="002060"/>
                </a:solidFill>
              </a:rPr>
              <a:t>2</a:t>
            </a:r>
            <a:r>
              <a:rPr lang="zh-TW" altLang="zh-TW" sz="1450" dirty="0" smtClean="0">
                <a:solidFill>
                  <a:srgbClr val="002060"/>
                </a:solidFill>
              </a:rPr>
              <a:t>萬元。</a:t>
            </a:r>
            <a:endParaRPr lang="en-US" altLang="zh-TW" sz="1450" dirty="0" smtClean="0">
              <a:solidFill>
                <a:srgbClr val="002060"/>
              </a:solidFill>
            </a:endParaRPr>
          </a:p>
          <a:p>
            <a:pPr lvl="1">
              <a:buFont typeface="Wingdings" panose="05000000000000000000" pitchFamily="2" charset="2"/>
              <a:buChar char="l"/>
            </a:pPr>
            <a:r>
              <a:rPr lang="zh-TW" altLang="zh-TW" sz="1450" dirty="0" smtClean="0">
                <a:solidFill>
                  <a:srgbClr val="002060"/>
                </a:solidFill>
              </a:rPr>
              <a:t>家庭應計列人口合計擁有不動產價值合計超過新臺幣</a:t>
            </a:r>
            <a:r>
              <a:rPr lang="en-US" altLang="zh-TW" sz="1450" dirty="0" smtClean="0">
                <a:solidFill>
                  <a:srgbClr val="002060"/>
                </a:solidFill>
              </a:rPr>
              <a:t>650</a:t>
            </a:r>
            <a:r>
              <a:rPr lang="zh-TW" altLang="zh-TW" sz="1450" dirty="0" smtClean="0">
                <a:solidFill>
                  <a:srgbClr val="002060"/>
                </a:solidFill>
              </a:rPr>
              <a:t>萬元。</a:t>
            </a:r>
            <a:endParaRPr lang="en-US" altLang="zh-TW" sz="1450" dirty="0" smtClean="0">
              <a:solidFill>
                <a:srgbClr val="002060"/>
              </a:solidFill>
            </a:endParaRPr>
          </a:p>
          <a:p>
            <a:pPr>
              <a:buFont typeface="Wingdings" panose="05000000000000000000" pitchFamily="2" charset="2"/>
              <a:buChar char="u"/>
            </a:pPr>
            <a:r>
              <a:rPr lang="zh-TW" altLang="en-US" sz="1450" b="1" dirty="0">
                <a:solidFill>
                  <a:srgbClr val="0070C0"/>
                </a:solidFill>
              </a:rPr>
              <a:t>補助金額：</a:t>
            </a:r>
            <a:endParaRPr lang="en-US" altLang="zh-TW" sz="1450" b="1" dirty="0">
              <a:solidFill>
                <a:srgbClr val="0070C0"/>
              </a:solidFill>
            </a:endParaRPr>
          </a:p>
          <a:p>
            <a:pPr>
              <a:buFont typeface="Wingdings" panose="05000000000000000000" pitchFamily="2" charset="2"/>
              <a:buChar char="u"/>
            </a:pPr>
            <a:endParaRPr lang="en-US" altLang="zh-TW" sz="1450" dirty="0" smtClean="0"/>
          </a:p>
          <a:p>
            <a:pPr>
              <a:buFont typeface="Wingdings" panose="05000000000000000000" pitchFamily="2" charset="2"/>
              <a:buChar char="u"/>
            </a:pPr>
            <a:endParaRPr lang="en-US" altLang="zh-TW" sz="1450" dirty="0" smtClean="0"/>
          </a:p>
          <a:p>
            <a:pPr marL="0" indent="0">
              <a:buNone/>
            </a:pPr>
            <a:endParaRPr lang="en-US" altLang="zh-TW" sz="1450" dirty="0"/>
          </a:p>
          <a:p>
            <a:pPr marL="0" indent="0">
              <a:buNone/>
            </a:pPr>
            <a:endParaRPr lang="en-US" altLang="zh-TW" sz="1450" dirty="0" smtClean="0"/>
          </a:p>
          <a:p>
            <a:pPr marL="365760" lvl="1" indent="0" fontAlgn="ctr">
              <a:buNone/>
            </a:pPr>
            <a:endParaRPr lang="en-US" altLang="zh-TW" sz="1450" b="1" dirty="0">
              <a:solidFill>
                <a:srgbClr val="0070C0"/>
              </a:solidFill>
              <a:latin typeface="+mn-ea"/>
            </a:endParaRPr>
          </a:p>
          <a:p>
            <a:pPr marL="320040" lvl="2" indent="-320040" fontAlgn="ctr">
              <a:spcBef>
                <a:spcPts val="700"/>
              </a:spcBef>
              <a:buSzPct val="60000"/>
              <a:buFont typeface="Wingdings" panose="05000000000000000000" pitchFamily="2" charset="2"/>
              <a:buChar char="u"/>
            </a:pPr>
            <a:r>
              <a:rPr lang="zh-TW" altLang="zh-TW" sz="1450" b="1" dirty="0">
                <a:solidFill>
                  <a:srgbClr val="0070C0"/>
                </a:solidFill>
              </a:rPr>
              <a:t>家庭年所得計列人口：</a:t>
            </a:r>
            <a:endParaRPr lang="en-US" altLang="zh-TW" sz="1450" b="1" dirty="0">
              <a:solidFill>
                <a:srgbClr val="0070C0"/>
              </a:solidFill>
            </a:endParaRPr>
          </a:p>
          <a:p>
            <a:pPr lvl="1" fontAlgn="ctr">
              <a:buFont typeface="Wingdings" panose="05000000000000000000" pitchFamily="2" charset="2"/>
              <a:buChar char="l"/>
            </a:pPr>
            <a:r>
              <a:rPr lang="zh-TW" altLang="en-US" sz="1450" dirty="0">
                <a:solidFill>
                  <a:srgbClr val="002060"/>
                </a:solidFill>
              </a:rPr>
              <a:t>未婚學生：</a:t>
            </a:r>
            <a:endParaRPr lang="en-US" altLang="zh-TW" sz="1450" dirty="0">
              <a:solidFill>
                <a:srgbClr val="002060"/>
              </a:solidFill>
            </a:endParaRPr>
          </a:p>
          <a:p>
            <a:pPr marL="640080" lvl="2" indent="0" fontAlgn="ctr">
              <a:buNone/>
            </a:pPr>
            <a:r>
              <a:rPr lang="zh-TW" altLang="en-US" sz="1450" dirty="0" smtClean="0">
                <a:solidFill>
                  <a:srgbClr val="002060"/>
                </a:solidFill>
              </a:rPr>
              <a:t>　</a:t>
            </a:r>
            <a:r>
              <a:rPr lang="en-US" altLang="zh-TW" sz="1450" dirty="0" smtClean="0">
                <a:solidFill>
                  <a:srgbClr val="002060"/>
                </a:solidFill>
              </a:rPr>
              <a:t>A</a:t>
            </a:r>
            <a:r>
              <a:rPr lang="zh-TW" altLang="en-US" sz="1450" dirty="0" smtClean="0">
                <a:solidFill>
                  <a:srgbClr val="002060"/>
                </a:solidFill>
              </a:rPr>
              <a:t>．未成年</a:t>
            </a:r>
            <a:r>
              <a:rPr lang="zh-TW" altLang="en-US" sz="1450" dirty="0">
                <a:solidFill>
                  <a:srgbClr val="002060"/>
                </a:solidFill>
              </a:rPr>
              <a:t>：與其父母或法定監護人合計。</a:t>
            </a:r>
          </a:p>
          <a:p>
            <a:pPr marL="640080" lvl="2" indent="0" fontAlgn="ctr">
              <a:buNone/>
            </a:pPr>
            <a:r>
              <a:rPr lang="zh-TW" altLang="en-US" sz="1450" dirty="0" smtClean="0">
                <a:solidFill>
                  <a:srgbClr val="002060"/>
                </a:solidFill>
              </a:rPr>
              <a:t>　</a:t>
            </a:r>
            <a:r>
              <a:rPr lang="en-US" altLang="zh-TW" sz="1450" dirty="0" smtClean="0">
                <a:solidFill>
                  <a:srgbClr val="002060"/>
                </a:solidFill>
              </a:rPr>
              <a:t>B</a:t>
            </a:r>
            <a:r>
              <a:rPr lang="zh-TW" altLang="en-US" sz="1450" dirty="0" smtClean="0">
                <a:solidFill>
                  <a:srgbClr val="002060"/>
                </a:solidFill>
              </a:rPr>
              <a:t>．已</a:t>
            </a:r>
            <a:r>
              <a:rPr lang="zh-TW" altLang="en-US" sz="1450" dirty="0">
                <a:solidFill>
                  <a:srgbClr val="002060"/>
                </a:solidFill>
              </a:rPr>
              <a:t>成年：與其父母或未成年時之法定監護人合計。</a:t>
            </a:r>
          </a:p>
          <a:p>
            <a:pPr lvl="1" fontAlgn="ctr">
              <a:buFont typeface="Wingdings" panose="05000000000000000000" pitchFamily="2" charset="2"/>
              <a:buChar char="l"/>
            </a:pPr>
            <a:r>
              <a:rPr lang="zh-TW" altLang="en-US" sz="1450" dirty="0">
                <a:solidFill>
                  <a:srgbClr val="002060"/>
                </a:solidFill>
              </a:rPr>
              <a:t>已婚學生：與其配偶合計。</a:t>
            </a:r>
          </a:p>
          <a:p>
            <a:pPr lvl="1" fontAlgn="ctr">
              <a:buFont typeface="Wingdings" panose="05000000000000000000" pitchFamily="2" charset="2"/>
              <a:buChar char="l"/>
            </a:pPr>
            <a:r>
              <a:rPr lang="zh-TW" altLang="en-US" sz="1450" dirty="0">
                <a:solidFill>
                  <a:srgbClr val="002060"/>
                </a:solidFill>
              </a:rPr>
              <a:t>學生離婚或配偶死亡者：為其本人之所得總額。</a:t>
            </a:r>
          </a:p>
          <a:p>
            <a:pPr marL="365760" lvl="1" indent="0" fontAlgn="ctr">
              <a:buNone/>
            </a:pPr>
            <a:endParaRPr lang="zh-TW" altLang="zh-TW" sz="1450" dirty="0"/>
          </a:p>
          <a:p>
            <a:pPr>
              <a:buFont typeface="Wingdings" panose="05000000000000000000" pitchFamily="2" charset="2"/>
              <a:buChar char="u"/>
            </a:pPr>
            <a:endParaRPr lang="zh-TW" altLang="zh-TW" sz="1450" dirty="0"/>
          </a:p>
          <a:p>
            <a:pPr>
              <a:buFont typeface="Wingdings" panose="05000000000000000000" pitchFamily="2" charset="2"/>
              <a:buChar char="u"/>
            </a:pPr>
            <a:endParaRPr lang="zh-TW" altLang="en-US" sz="1450" dirty="0"/>
          </a:p>
        </p:txBody>
      </p:sp>
      <p:graphicFrame>
        <p:nvGraphicFramePr>
          <p:cNvPr id="4" name="表格 3"/>
          <p:cNvGraphicFramePr>
            <a:graphicFrameLocks noGrp="1"/>
          </p:cNvGraphicFramePr>
          <p:nvPr>
            <p:extLst>
              <p:ext uri="{D42A27DB-BD31-4B8C-83A1-F6EECF244321}">
                <p14:modId xmlns:p14="http://schemas.microsoft.com/office/powerpoint/2010/main" val="3038150301"/>
              </p:ext>
            </p:extLst>
          </p:nvPr>
        </p:nvGraphicFramePr>
        <p:xfrm>
          <a:off x="1691680" y="3339626"/>
          <a:ext cx="3096344" cy="1673550"/>
        </p:xfrm>
        <a:graphic>
          <a:graphicData uri="http://schemas.openxmlformats.org/drawingml/2006/table">
            <a:tbl>
              <a:tblPr>
                <a:tableStyleId>{5C22544A-7EE6-4342-B048-85BDC9FD1C3A}</a:tableStyleId>
              </a:tblPr>
              <a:tblGrid>
                <a:gridCol w="1446859">
                  <a:extLst>
                    <a:ext uri="{9D8B030D-6E8A-4147-A177-3AD203B41FA5}">
                      <a16:colId xmlns:a16="http://schemas.microsoft.com/office/drawing/2014/main" val="20000"/>
                    </a:ext>
                  </a:extLst>
                </a:gridCol>
                <a:gridCol w="785389">
                  <a:extLst>
                    <a:ext uri="{9D8B030D-6E8A-4147-A177-3AD203B41FA5}">
                      <a16:colId xmlns:a16="http://schemas.microsoft.com/office/drawing/2014/main" val="20001"/>
                    </a:ext>
                  </a:extLst>
                </a:gridCol>
                <a:gridCol w="864096">
                  <a:extLst>
                    <a:ext uri="{9D8B030D-6E8A-4147-A177-3AD203B41FA5}">
                      <a16:colId xmlns:a16="http://schemas.microsoft.com/office/drawing/2014/main" val="20002"/>
                    </a:ext>
                  </a:extLst>
                </a:gridCol>
              </a:tblGrid>
              <a:tr h="0">
                <a:tc>
                  <a:txBody>
                    <a:bodyPr/>
                    <a:lstStyle/>
                    <a:p>
                      <a:pPr algn="ctr">
                        <a:spcAft>
                          <a:spcPts val="0"/>
                        </a:spcAft>
                      </a:pPr>
                      <a:r>
                        <a:rPr lang="zh-TW" altLang="en-US" sz="1200" kern="100" dirty="0" smtClean="0">
                          <a:solidFill>
                            <a:srgbClr val="002060"/>
                          </a:solidFill>
                          <a:effectLst/>
                          <a:latin typeface="+mn-ea"/>
                          <a:ea typeface="+mn-ea"/>
                        </a:rPr>
                        <a:t>家庭年所得級距</a:t>
                      </a:r>
                      <a:endParaRPr lang="zh-TW" sz="1200" kern="100" dirty="0">
                        <a:solidFill>
                          <a:srgbClr val="002060"/>
                        </a:solidFill>
                        <a:effectLst/>
                        <a:latin typeface="+mn-ea"/>
                        <a:ea typeface="+mn-ea"/>
                        <a:cs typeface="Times New Roman"/>
                      </a:endParaRPr>
                    </a:p>
                  </a:txBody>
                  <a:tcPr marL="68580" marR="68580" marT="0" marB="0">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zh-TW" sz="1200" kern="0" dirty="0" smtClean="0">
                          <a:solidFill>
                            <a:srgbClr val="002060"/>
                          </a:solidFill>
                          <a:effectLst/>
                          <a:latin typeface="+mn-ea"/>
                          <a:ea typeface="+mn-ea"/>
                        </a:rPr>
                        <a:t>學士班</a:t>
                      </a:r>
                      <a:endParaRPr lang="zh-TW" altLang="zh-TW" sz="1200" kern="100" dirty="0" smtClean="0">
                        <a:solidFill>
                          <a:srgbClr val="002060"/>
                        </a:solidFill>
                        <a:effectLst/>
                        <a:latin typeface="+mn-ea"/>
                        <a:ea typeface="+mn-ea"/>
                      </a:endParaRPr>
                    </a:p>
                  </a:txBody>
                  <a:tcPr marL="68580" marR="68580" marT="0" marB="0">
                    <a:solidFill>
                      <a:schemeClr val="accent2">
                        <a:lumMod val="40000"/>
                        <a:lumOff val="60000"/>
                      </a:schemeClr>
                    </a:solidFill>
                  </a:tcPr>
                </a:tc>
                <a:tc>
                  <a:txBody>
                    <a:bodyPr/>
                    <a:lstStyle/>
                    <a:p>
                      <a:pPr algn="ctr">
                        <a:spcAft>
                          <a:spcPts val="0"/>
                        </a:spcAft>
                      </a:pPr>
                      <a:r>
                        <a:rPr lang="zh-TW" altLang="en-US" sz="1200" kern="100" dirty="0" smtClean="0">
                          <a:solidFill>
                            <a:srgbClr val="002060"/>
                          </a:solidFill>
                          <a:effectLst/>
                          <a:latin typeface="+mn-ea"/>
                          <a:ea typeface="+mn-ea"/>
                          <a:cs typeface="Times New Roman"/>
                        </a:rPr>
                        <a:t>碩士班</a:t>
                      </a:r>
                      <a:endParaRPr lang="zh-TW" sz="1200" kern="100" dirty="0">
                        <a:solidFill>
                          <a:srgbClr val="002060"/>
                        </a:solidFill>
                        <a:effectLst/>
                        <a:latin typeface="+mn-ea"/>
                        <a:ea typeface="+mn-ea"/>
                        <a:cs typeface="Times New Roman"/>
                      </a:endParaRPr>
                    </a:p>
                  </a:txBody>
                  <a:tcPr marL="68580" marR="68580" marT="0" marB="0">
                    <a:solidFill>
                      <a:schemeClr val="accent2">
                        <a:lumMod val="40000"/>
                        <a:lumOff val="60000"/>
                      </a:schemeClr>
                    </a:solidFill>
                  </a:tcPr>
                </a:tc>
                <a:extLst>
                  <a:ext uri="{0D108BD9-81ED-4DB2-BD59-A6C34878D82A}">
                    <a16:rowId xmlns:a16="http://schemas.microsoft.com/office/drawing/2014/main" val="10000"/>
                  </a:ext>
                </a:extLst>
              </a:tr>
              <a:tr h="239398">
                <a:tc>
                  <a:txBody>
                    <a:bodyPr/>
                    <a:lstStyle/>
                    <a:p>
                      <a:pPr algn="ctr">
                        <a:spcAft>
                          <a:spcPts val="0"/>
                        </a:spcAft>
                      </a:pPr>
                      <a:r>
                        <a:rPr lang="en-US" altLang="zh-TW" sz="1200" kern="100" dirty="0" smtClean="0">
                          <a:solidFill>
                            <a:srgbClr val="002060"/>
                          </a:solidFill>
                          <a:effectLst/>
                          <a:latin typeface="+mn-ea"/>
                          <a:ea typeface="+mn-ea"/>
                          <a:cs typeface="Times New Roman"/>
                        </a:rPr>
                        <a:t>30</a:t>
                      </a:r>
                      <a:r>
                        <a:rPr lang="zh-TW" altLang="en-US" sz="1200" kern="100" dirty="0" smtClean="0">
                          <a:solidFill>
                            <a:srgbClr val="002060"/>
                          </a:solidFill>
                          <a:effectLst/>
                          <a:latin typeface="+mn-ea"/>
                          <a:ea typeface="+mn-ea"/>
                          <a:cs typeface="Times New Roman"/>
                        </a:rPr>
                        <a:t>萬以下</a:t>
                      </a:r>
                      <a:endParaRPr lang="zh-TW" sz="1200" kern="100" dirty="0">
                        <a:solidFill>
                          <a:srgbClr val="002060"/>
                        </a:solidFill>
                        <a:effectLst/>
                        <a:latin typeface="+mn-ea"/>
                        <a:ea typeface="+mn-ea"/>
                        <a:cs typeface="Times New Roman"/>
                      </a:endParaRPr>
                    </a:p>
                  </a:txBody>
                  <a:tcPr marL="68580" marR="68580" marT="0" marB="0" anchor="ctr">
                    <a:lnB w="12700" cap="flat" cmpd="sng" algn="ctr">
                      <a:solidFill>
                        <a:schemeClr val="bg1"/>
                      </a:solidFill>
                      <a:prstDash val="solid"/>
                      <a:round/>
                      <a:headEnd type="none" w="med" len="med"/>
                      <a:tailEnd type="none" w="med" len="med"/>
                    </a:lnB>
                    <a:solidFill>
                      <a:schemeClr val="accent2">
                        <a:lumMod val="20000"/>
                        <a:lumOff val="80000"/>
                      </a:schemeClr>
                    </a:solidFill>
                  </a:tcPr>
                </a:tc>
                <a:tc row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200" kern="0" dirty="0" smtClean="0">
                          <a:solidFill>
                            <a:srgbClr val="002060"/>
                          </a:solidFill>
                          <a:effectLst/>
                          <a:latin typeface="+mn-ea"/>
                          <a:ea typeface="+mn-ea"/>
                        </a:rPr>
                        <a:t>20,000</a:t>
                      </a:r>
                      <a:endParaRPr lang="zh-TW" altLang="zh-TW" sz="1200" kern="100" dirty="0" smtClean="0">
                        <a:solidFill>
                          <a:srgbClr val="002060"/>
                        </a:solidFill>
                        <a:effectLst/>
                        <a:latin typeface="+mn-ea"/>
                        <a:ea typeface="+mn-ea"/>
                        <a:cs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US" altLang="zh-TW" sz="1200" kern="100" dirty="0" smtClean="0">
                          <a:solidFill>
                            <a:srgbClr val="002060"/>
                          </a:solidFill>
                          <a:effectLst/>
                          <a:latin typeface="+mn-ea"/>
                          <a:ea typeface="+mn-ea"/>
                          <a:cs typeface="Times New Roman"/>
                        </a:rPr>
                        <a:t>35,000</a:t>
                      </a:r>
                    </a:p>
                  </a:txBody>
                  <a:tcPr marL="68580" marR="68580" marT="0" marB="0" anchor="ctr">
                    <a:lnB w="127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239398">
                <a:tc>
                  <a:txBody>
                    <a:bodyPr/>
                    <a:lstStyle/>
                    <a:p>
                      <a:pPr algn="ctr">
                        <a:spcAft>
                          <a:spcPts val="0"/>
                        </a:spcAft>
                      </a:pPr>
                      <a:r>
                        <a:rPr lang="zh-TW" altLang="en-US" sz="1200" kern="100" dirty="0" smtClean="0">
                          <a:solidFill>
                            <a:srgbClr val="002060"/>
                          </a:solidFill>
                          <a:effectLst/>
                          <a:latin typeface="+mn-ea"/>
                          <a:ea typeface="+mn-ea"/>
                          <a:cs typeface="Times New Roman"/>
                        </a:rPr>
                        <a:t>超過</a:t>
                      </a:r>
                      <a:r>
                        <a:rPr lang="en-US" altLang="zh-TW" sz="1200" kern="100" dirty="0" smtClean="0">
                          <a:solidFill>
                            <a:srgbClr val="002060"/>
                          </a:solidFill>
                          <a:effectLst/>
                          <a:latin typeface="+mn-ea"/>
                          <a:ea typeface="+mn-ea"/>
                          <a:cs typeface="Times New Roman"/>
                        </a:rPr>
                        <a:t>30~40</a:t>
                      </a:r>
                      <a:r>
                        <a:rPr lang="zh-TW" altLang="en-US" sz="1200" kern="100" dirty="0" smtClean="0">
                          <a:solidFill>
                            <a:srgbClr val="002060"/>
                          </a:solidFill>
                          <a:effectLst/>
                          <a:latin typeface="+mn-ea"/>
                          <a:ea typeface="+mn-ea"/>
                          <a:cs typeface="Times New Roman"/>
                        </a:rPr>
                        <a:t>萬以下</a:t>
                      </a:r>
                      <a:endParaRPr lang="zh-TW" altLang="zh-TW" sz="1200" kern="100" dirty="0">
                        <a:solidFill>
                          <a:srgbClr val="002060"/>
                        </a:solidFill>
                        <a:effectLst/>
                        <a:latin typeface="+mn-ea"/>
                        <a:ea typeface="+mn-ea"/>
                        <a:cs typeface="Times New Roman"/>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tc vMerge="1">
                  <a:txBody>
                    <a:bodyPr/>
                    <a:lstStyle/>
                    <a:p>
                      <a:pPr>
                        <a:spcAft>
                          <a:spcPts val="0"/>
                        </a:spcAft>
                      </a:pPr>
                      <a:endParaRPr lang="zh-TW" sz="1200" kern="100" dirty="0">
                        <a:effectLst/>
                        <a:latin typeface="Calibri"/>
                        <a:ea typeface="新細明體"/>
                        <a:cs typeface="Times New Roman"/>
                      </a:endParaRPr>
                    </a:p>
                  </a:txBody>
                  <a:tcPr marL="68580" marR="68580" marT="0" marB="0">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n-US" altLang="zh-TW" sz="1200" kern="100" dirty="0" smtClean="0">
                          <a:solidFill>
                            <a:srgbClr val="002060"/>
                          </a:solidFill>
                          <a:effectLst/>
                          <a:latin typeface="+mn-ea"/>
                          <a:ea typeface="+mn-ea"/>
                          <a:cs typeface="Times New Roman"/>
                        </a:rPr>
                        <a:t>27,000</a:t>
                      </a:r>
                      <a:endParaRPr lang="zh-TW" sz="1200" kern="100" dirty="0">
                        <a:solidFill>
                          <a:srgbClr val="002060"/>
                        </a:solidFill>
                        <a:effectLst/>
                        <a:latin typeface="+mn-ea"/>
                        <a:ea typeface="+mn-ea"/>
                        <a:cs typeface="Times New Roman"/>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2393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200" kern="100" dirty="0" smtClean="0">
                          <a:solidFill>
                            <a:srgbClr val="002060"/>
                          </a:solidFill>
                          <a:effectLst/>
                          <a:latin typeface="+mn-ea"/>
                          <a:ea typeface="+mn-ea"/>
                          <a:cs typeface="Times New Roman"/>
                        </a:rPr>
                        <a:t>超過</a:t>
                      </a:r>
                      <a:r>
                        <a:rPr lang="en-US" altLang="zh-TW" sz="1200" kern="100" dirty="0" smtClean="0">
                          <a:solidFill>
                            <a:srgbClr val="002060"/>
                          </a:solidFill>
                          <a:effectLst/>
                          <a:latin typeface="+mn-ea"/>
                          <a:ea typeface="+mn-ea"/>
                          <a:cs typeface="Times New Roman"/>
                        </a:rPr>
                        <a:t>40~50</a:t>
                      </a:r>
                      <a:r>
                        <a:rPr lang="zh-TW" altLang="en-US" sz="1200" kern="100" dirty="0" smtClean="0">
                          <a:solidFill>
                            <a:srgbClr val="002060"/>
                          </a:solidFill>
                          <a:effectLst/>
                          <a:latin typeface="+mn-ea"/>
                          <a:ea typeface="+mn-ea"/>
                          <a:cs typeface="Times New Roman"/>
                        </a:rPr>
                        <a:t>萬以下</a:t>
                      </a:r>
                      <a:endParaRPr lang="zh-TW" altLang="zh-TW" sz="1200" kern="100" dirty="0" smtClean="0">
                        <a:solidFill>
                          <a:srgbClr val="002060"/>
                        </a:solidFill>
                        <a:effectLst/>
                        <a:latin typeface="+mn-ea"/>
                        <a:ea typeface="+mn-ea"/>
                        <a:cs typeface="Times New Roman"/>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tc vMerge="1">
                  <a:txBody>
                    <a:bodyPr/>
                    <a:lstStyle/>
                    <a:p>
                      <a:pPr>
                        <a:spcAft>
                          <a:spcPts val="0"/>
                        </a:spcAft>
                      </a:pPr>
                      <a:endParaRPr lang="zh-TW" sz="1200" kern="100" dirty="0">
                        <a:effectLst/>
                        <a:latin typeface="Calibri"/>
                        <a:ea typeface="新細明體"/>
                        <a:cs typeface="Times New Roman"/>
                      </a:endParaRPr>
                    </a:p>
                  </a:txBody>
                  <a:tcPr marL="68580" marR="68580" marT="0" marB="0">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n-US" altLang="zh-TW" sz="1200" kern="100" dirty="0" smtClean="0">
                          <a:solidFill>
                            <a:srgbClr val="002060"/>
                          </a:solidFill>
                          <a:effectLst/>
                          <a:latin typeface="+mn-ea"/>
                          <a:ea typeface="+mn-ea"/>
                          <a:cs typeface="Times New Roman"/>
                        </a:rPr>
                        <a:t>22,000</a:t>
                      </a:r>
                      <a:endParaRPr lang="zh-TW" sz="1200" kern="100" dirty="0">
                        <a:solidFill>
                          <a:srgbClr val="002060"/>
                        </a:solidFill>
                        <a:effectLst/>
                        <a:latin typeface="+mn-ea"/>
                        <a:ea typeface="+mn-ea"/>
                        <a:cs typeface="Times New Roman"/>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3"/>
                  </a:ext>
                </a:extLst>
              </a:tr>
              <a:tr h="2393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200" kern="100" dirty="0" smtClean="0">
                          <a:solidFill>
                            <a:srgbClr val="002060"/>
                          </a:solidFill>
                          <a:effectLst/>
                          <a:latin typeface="+mn-ea"/>
                          <a:ea typeface="+mn-ea"/>
                          <a:cs typeface="Times New Roman"/>
                        </a:rPr>
                        <a:t>超過</a:t>
                      </a:r>
                      <a:r>
                        <a:rPr lang="en-US" altLang="zh-TW" sz="1200" kern="100" dirty="0" smtClean="0">
                          <a:solidFill>
                            <a:srgbClr val="002060"/>
                          </a:solidFill>
                          <a:effectLst/>
                          <a:latin typeface="+mn-ea"/>
                          <a:ea typeface="+mn-ea"/>
                          <a:cs typeface="Times New Roman"/>
                        </a:rPr>
                        <a:t>50~60</a:t>
                      </a:r>
                      <a:r>
                        <a:rPr lang="zh-TW" altLang="en-US" sz="1200" kern="100" dirty="0" smtClean="0">
                          <a:solidFill>
                            <a:srgbClr val="002060"/>
                          </a:solidFill>
                          <a:effectLst/>
                          <a:latin typeface="+mn-ea"/>
                          <a:ea typeface="+mn-ea"/>
                          <a:cs typeface="Times New Roman"/>
                        </a:rPr>
                        <a:t>萬以下</a:t>
                      </a:r>
                      <a:endParaRPr lang="en-US" altLang="zh-TW" sz="1200" kern="100" dirty="0" smtClean="0">
                        <a:solidFill>
                          <a:srgbClr val="002060"/>
                        </a:solidFill>
                        <a:effectLst/>
                        <a:latin typeface="+mn-ea"/>
                        <a:ea typeface="+mn-ea"/>
                        <a:cs typeface="Times New Roman"/>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tc vMerge="1">
                  <a:txBody>
                    <a:bodyPr/>
                    <a:lstStyle/>
                    <a:p>
                      <a:pPr>
                        <a:spcAft>
                          <a:spcPts val="0"/>
                        </a:spcAft>
                      </a:pPr>
                      <a:endParaRPr lang="zh-TW" sz="1200" kern="100" dirty="0">
                        <a:effectLst/>
                        <a:latin typeface="Calibri"/>
                        <a:ea typeface="新細明體"/>
                        <a:cs typeface="Times New Roman"/>
                      </a:endParaRPr>
                    </a:p>
                  </a:txBody>
                  <a:tcPr marL="68580" marR="68580" marT="0" marB="0">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spcAft>
                          <a:spcPts val="0"/>
                        </a:spcAft>
                      </a:pPr>
                      <a:r>
                        <a:rPr lang="en-US" altLang="zh-TW" sz="1200" kern="100" dirty="0" smtClean="0">
                          <a:solidFill>
                            <a:srgbClr val="002060"/>
                          </a:solidFill>
                          <a:effectLst/>
                          <a:latin typeface="+mn-ea"/>
                          <a:ea typeface="+mn-ea"/>
                          <a:cs typeface="Times New Roman"/>
                        </a:rPr>
                        <a:t>17,000</a:t>
                      </a:r>
                      <a:endParaRPr lang="zh-TW" sz="1200" kern="100" dirty="0">
                        <a:solidFill>
                          <a:srgbClr val="002060"/>
                        </a:solidFill>
                        <a:effectLst/>
                        <a:latin typeface="+mn-ea"/>
                        <a:ea typeface="+mn-ea"/>
                        <a:cs typeface="Times New Roman"/>
                      </a:endParaRPr>
                    </a:p>
                  </a:txBody>
                  <a:tcPr marL="68580" marR="68580"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4"/>
                  </a:ext>
                </a:extLst>
              </a:tr>
              <a:tr h="2393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200" kern="100" dirty="0" smtClean="0">
                          <a:solidFill>
                            <a:srgbClr val="002060"/>
                          </a:solidFill>
                          <a:effectLst/>
                          <a:latin typeface="+mn-ea"/>
                          <a:ea typeface="+mn-ea"/>
                          <a:cs typeface="Times New Roman"/>
                        </a:rPr>
                        <a:t>超過</a:t>
                      </a:r>
                      <a:r>
                        <a:rPr lang="en-US" altLang="zh-TW" sz="1200" kern="100" dirty="0" smtClean="0">
                          <a:solidFill>
                            <a:srgbClr val="002060"/>
                          </a:solidFill>
                          <a:effectLst/>
                          <a:latin typeface="+mn-ea"/>
                          <a:ea typeface="+mn-ea"/>
                          <a:cs typeface="Times New Roman"/>
                        </a:rPr>
                        <a:t>60~70</a:t>
                      </a:r>
                      <a:r>
                        <a:rPr lang="zh-TW" altLang="en-US" sz="1200" kern="100" dirty="0" smtClean="0">
                          <a:solidFill>
                            <a:srgbClr val="002060"/>
                          </a:solidFill>
                          <a:effectLst/>
                          <a:latin typeface="+mn-ea"/>
                          <a:ea typeface="+mn-ea"/>
                          <a:cs typeface="Times New Roman"/>
                        </a:rPr>
                        <a:t>萬以下</a:t>
                      </a:r>
                      <a:endParaRPr lang="zh-TW" altLang="zh-TW" sz="1200" kern="100" dirty="0" smtClean="0">
                        <a:solidFill>
                          <a:srgbClr val="002060"/>
                        </a:solidFill>
                        <a:effectLst/>
                        <a:latin typeface="+mn-ea"/>
                        <a:ea typeface="+mn-ea"/>
                        <a:cs typeface="Times New Roman"/>
                      </a:endParaRPr>
                    </a:p>
                  </a:txBody>
                  <a:tcPr marL="68580" marR="68580" marT="0" marB="0" anchor="ctr">
                    <a:lnT w="12700" cap="flat" cmpd="sng" algn="ctr">
                      <a:solidFill>
                        <a:schemeClr val="bg1"/>
                      </a:solidFill>
                      <a:prstDash val="solid"/>
                      <a:round/>
                      <a:headEnd type="none" w="med" len="med"/>
                      <a:tailEnd type="none" w="med" len="med"/>
                    </a:lnT>
                    <a:solidFill>
                      <a:schemeClr val="accent2">
                        <a:lumMod val="20000"/>
                        <a:lumOff val="80000"/>
                      </a:schemeClr>
                    </a:solidFill>
                  </a:tcPr>
                </a:tc>
                <a:tc vMerge="1">
                  <a:txBody>
                    <a:bodyPr/>
                    <a:lstStyle/>
                    <a:p>
                      <a:pPr>
                        <a:spcAft>
                          <a:spcPts val="0"/>
                        </a:spcAft>
                      </a:pPr>
                      <a:endParaRPr lang="zh-TW" sz="1200" kern="100" dirty="0">
                        <a:effectLst/>
                        <a:latin typeface="Calibri"/>
                        <a:ea typeface="新細明體"/>
                        <a:cs typeface="Times New Roman"/>
                      </a:endParaRPr>
                    </a:p>
                  </a:txBody>
                  <a:tcPr marL="68580" marR="68580" marT="0" marB="0">
                    <a:lnT w="12700" cap="flat" cmpd="sng" algn="ctr">
                      <a:solidFill>
                        <a:schemeClr val="bg1"/>
                      </a:solidFill>
                      <a:prstDash val="solid"/>
                      <a:round/>
                      <a:headEnd type="none" w="med" len="med"/>
                      <a:tailEnd type="none" w="med" len="med"/>
                    </a:lnT>
                  </a:tcPr>
                </a:tc>
                <a:tc>
                  <a:txBody>
                    <a:bodyPr/>
                    <a:lstStyle/>
                    <a:p>
                      <a:pPr algn="ctr">
                        <a:spcAft>
                          <a:spcPts val="0"/>
                        </a:spcAft>
                      </a:pPr>
                      <a:r>
                        <a:rPr lang="en-US" altLang="zh-TW" sz="1200" kern="100" dirty="0" smtClean="0">
                          <a:solidFill>
                            <a:srgbClr val="002060"/>
                          </a:solidFill>
                          <a:effectLst/>
                          <a:latin typeface="+mn-ea"/>
                          <a:ea typeface="+mn-ea"/>
                          <a:cs typeface="Times New Roman"/>
                        </a:rPr>
                        <a:t>12,000</a:t>
                      </a:r>
                      <a:endParaRPr lang="zh-TW" sz="1200" kern="100" dirty="0">
                        <a:solidFill>
                          <a:srgbClr val="002060"/>
                        </a:solidFill>
                        <a:effectLst/>
                        <a:latin typeface="+mn-ea"/>
                        <a:ea typeface="+mn-ea"/>
                        <a:cs typeface="Times New Roman"/>
                      </a:endParaRPr>
                    </a:p>
                  </a:txBody>
                  <a:tcPr marL="68580" marR="68580" marT="0" marB="0" anchor="ctr">
                    <a:lnT w="12700" cap="flat" cmpd="sng" algn="ctr">
                      <a:solidFill>
                        <a:schemeClr val="bg1"/>
                      </a:solidFill>
                      <a:prstDash val="solid"/>
                      <a:round/>
                      <a:headEnd type="none" w="med" len="med"/>
                      <a:tailEnd type="none" w="med" len="med"/>
                    </a:lnT>
                    <a:solidFill>
                      <a:schemeClr val="accent2">
                        <a:lumMod val="20000"/>
                        <a:lumOff val="80000"/>
                      </a:schemeClr>
                    </a:solidFill>
                  </a:tcPr>
                </a:tc>
                <a:extLst>
                  <a:ext uri="{0D108BD9-81ED-4DB2-BD59-A6C34878D82A}">
                    <a16:rowId xmlns:a16="http://schemas.microsoft.com/office/drawing/2014/main" val="10005"/>
                  </a:ext>
                </a:extLst>
              </a:tr>
              <a:tr h="2936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1200" kern="100" dirty="0" smtClean="0">
                          <a:solidFill>
                            <a:srgbClr val="002060"/>
                          </a:solidFill>
                          <a:effectLst/>
                          <a:latin typeface="+mn-ea"/>
                          <a:ea typeface="+mn-ea"/>
                          <a:cs typeface="Times New Roman"/>
                        </a:rPr>
                        <a:t>超過</a:t>
                      </a:r>
                      <a:r>
                        <a:rPr lang="en-US" altLang="zh-TW" sz="1200" kern="100" dirty="0" smtClean="0">
                          <a:solidFill>
                            <a:srgbClr val="002060"/>
                          </a:solidFill>
                          <a:effectLst/>
                          <a:latin typeface="+mn-ea"/>
                          <a:ea typeface="+mn-ea"/>
                          <a:cs typeface="Times New Roman"/>
                        </a:rPr>
                        <a:t>70~90</a:t>
                      </a:r>
                      <a:r>
                        <a:rPr lang="zh-TW" altLang="en-US" sz="1200" kern="100" dirty="0" smtClean="0">
                          <a:solidFill>
                            <a:srgbClr val="002060"/>
                          </a:solidFill>
                          <a:effectLst/>
                          <a:latin typeface="+mn-ea"/>
                          <a:ea typeface="+mn-ea"/>
                          <a:cs typeface="Times New Roman"/>
                        </a:rPr>
                        <a:t>萬以下</a:t>
                      </a:r>
                      <a:endParaRPr lang="zh-TW" altLang="zh-TW" sz="1200" kern="100" dirty="0" smtClean="0">
                        <a:solidFill>
                          <a:srgbClr val="002060"/>
                        </a:solidFill>
                        <a:effectLst/>
                        <a:latin typeface="+mn-ea"/>
                        <a:ea typeface="+mn-ea"/>
                        <a:cs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en-US" altLang="zh-TW" sz="1200" kern="100" dirty="0" smtClean="0">
                          <a:solidFill>
                            <a:srgbClr val="002060"/>
                          </a:solidFill>
                          <a:effectLst/>
                          <a:latin typeface="+mn-ea"/>
                          <a:ea typeface="+mn-ea"/>
                          <a:cs typeface="Times New Roman"/>
                        </a:rPr>
                        <a:t>15,000</a:t>
                      </a:r>
                      <a:endParaRPr lang="zh-TW" sz="1200" kern="100" dirty="0">
                        <a:solidFill>
                          <a:srgbClr val="002060"/>
                        </a:solidFill>
                        <a:effectLst/>
                        <a:latin typeface="+mn-ea"/>
                        <a:ea typeface="+mn-ea"/>
                        <a:cs typeface="Times New Roman"/>
                      </a:endParaRPr>
                    </a:p>
                  </a:txBody>
                  <a:tcPr marL="68580" marR="68580" marT="0" marB="0" anchor="ctr">
                    <a:solidFill>
                      <a:schemeClr val="accent2">
                        <a:lumMod val="20000"/>
                        <a:lumOff val="80000"/>
                      </a:schemeClr>
                    </a:solidFill>
                  </a:tcPr>
                </a:tc>
                <a:tc>
                  <a:txBody>
                    <a:bodyPr/>
                    <a:lstStyle/>
                    <a:p>
                      <a:pPr algn="ctr">
                        <a:spcAft>
                          <a:spcPts val="0"/>
                        </a:spcAft>
                      </a:pPr>
                      <a:r>
                        <a:rPr lang="zh-TW" altLang="en-US" sz="1200" kern="100" dirty="0" smtClean="0">
                          <a:solidFill>
                            <a:srgbClr val="002060"/>
                          </a:solidFill>
                          <a:effectLst/>
                          <a:latin typeface="+mn-ea"/>
                          <a:ea typeface="+mn-ea"/>
                          <a:cs typeface="Times New Roman"/>
                        </a:rPr>
                        <a:t>無</a:t>
                      </a:r>
                      <a:endParaRPr lang="zh-TW" sz="1200" kern="100" dirty="0">
                        <a:solidFill>
                          <a:srgbClr val="002060"/>
                        </a:solidFill>
                        <a:effectLst/>
                        <a:latin typeface="+mn-ea"/>
                        <a:ea typeface="+mn-ea"/>
                        <a:cs typeface="Times New Roman"/>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10006"/>
                  </a:ext>
                </a:extLst>
              </a:tr>
            </a:tbl>
          </a:graphicData>
        </a:graphic>
      </p:graphicFrame>
      <p:sp>
        <p:nvSpPr>
          <p:cNvPr id="9" name="直線圖說文字 2 (無框線) 8"/>
          <p:cNvSpPr/>
          <p:nvPr/>
        </p:nvSpPr>
        <p:spPr>
          <a:xfrm>
            <a:off x="5148064" y="3429000"/>
            <a:ext cx="1728192" cy="307777"/>
          </a:xfrm>
          <a:prstGeom prst="callout2">
            <a:avLst>
              <a:gd name="adj1" fmla="val 24692"/>
              <a:gd name="adj2" fmla="val -2790"/>
              <a:gd name="adj3" fmla="val 18750"/>
              <a:gd name="adj4" fmla="val -16667"/>
              <a:gd name="adj5" fmla="val -9311"/>
              <a:gd name="adj6" fmla="val -2615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200" dirty="0"/>
              <a:t>碩士班無</a:t>
            </a:r>
            <a:r>
              <a:rPr lang="zh-TW" altLang="en-US" sz="1200" dirty="0" smtClean="0"/>
              <a:t>加碼定額</a:t>
            </a:r>
            <a:r>
              <a:rPr lang="zh-TW" altLang="en-US" sz="1200" dirty="0"/>
              <a:t>減免</a:t>
            </a:r>
          </a:p>
        </p:txBody>
      </p:sp>
      <p:sp>
        <p:nvSpPr>
          <p:cNvPr id="13" name="文字方塊 12"/>
          <p:cNvSpPr txBox="1"/>
          <p:nvPr/>
        </p:nvSpPr>
        <p:spPr>
          <a:xfrm>
            <a:off x="4572000" y="188640"/>
            <a:ext cx="4464496" cy="1008112"/>
          </a:xfrm>
          <a:prstGeom prst="rect">
            <a:avLst/>
          </a:prstGeom>
        </p:spPr>
        <p:txBody>
          <a:bodyPr vert="horz">
            <a:noAutofit/>
          </a:bodyPr>
          <a:lstStyle>
            <a:lvl1pPr marL="320040" indent="-320040">
              <a:spcBef>
                <a:spcPts val="700"/>
              </a:spcBef>
              <a:buClr>
                <a:schemeClr val="accent2"/>
              </a:buClr>
              <a:buSzPct val="60000"/>
              <a:buFont typeface="Wingdings" panose="05000000000000000000" pitchFamily="2" charset="2"/>
              <a:buChar char="u"/>
              <a:defRPr kumimoji="0" sz="1300"/>
            </a:lvl1pPr>
            <a:lvl2pPr marL="640080" indent="-274320">
              <a:spcBef>
                <a:spcPts val="550"/>
              </a:spcBef>
              <a:buClr>
                <a:schemeClr val="accent1"/>
              </a:buClr>
              <a:buSzPct val="70000"/>
              <a:buFont typeface="Wingdings 2"/>
              <a:buChar char=""/>
              <a:defRPr kumimoji="0" sz="2600"/>
            </a:lvl2pPr>
            <a:lvl3pPr indent="-228600">
              <a:spcBef>
                <a:spcPts val="500"/>
              </a:spcBef>
              <a:buClr>
                <a:schemeClr val="accent2"/>
              </a:buClr>
              <a:buSzPct val="75000"/>
              <a:buFont typeface="Wingdings"/>
              <a:buChar char=""/>
              <a:defRPr kumimoji="0" sz="2300"/>
            </a:lvl3pPr>
            <a:lvl4pPr indent="-228600">
              <a:spcBef>
                <a:spcPts val="400"/>
              </a:spcBef>
              <a:buClr>
                <a:schemeClr val="accent3"/>
              </a:buClr>
              <a:buSzPct val="75000"/>
              <a:buFont typeface="Wingdings"/>
              <a:buChar char=""/>
              <a:defRPr kumimoji="0" sz="2000"/>
            </a:lvl4pPr>
            <a:lvl5pPr indent="-228600">
              <a:spcBef>
                <a:spcPts val="400"/>
              </a:spcBef>
              <a:buClr>
                <a:schemeClr val="accent4"/>
              </a:buClr>
              <a:buSzPct val="65000"/>
              <a:buFont typeface="Wingdings"/>
              <a:buChar char=""/>
              <a:defRPr kumimoji="0" sz="2000"/>
            </a:lvl5pPr>
            <a:lvl6pPr marL="2103120" indent="-228600">
              <a:spcBef>
                <a:spcPct val="20000"/>
              </a:spcBef>
              <a:buClr>
                <a:schemeClr val="accent1"/>
              </a:buClr>
              <a:buFont typeface="Wingdings"/>
              <a:buChar char="§"/>
              <a:defRPr kumimoji="0" baseline="0"/>
            </a:lvl6pPr>
            <a:lvl7pPr marL="2377440" indent="-228600">
              <a:spcBef>
                <a:spcPct val="20000"/>
              </a:spcBef>
              <a:buClr>
                <a:schemeClr val="accent2"/>
              </a:buClr>
              <a:buFont typeface="Wingdings"/>
              <a:buChar char="§"/>
              <a:defRPr kumimoji="0" baseline="0"/>
            </a:lvl7pPr>
            <a:lvl8pPr marL="2651760" indent="-228600">
              <a:spcBef>
                <a:spcPct val="20000"/>
              </a:spcBef>
              <a:buClr>
                <a:schemeClr val="accent3"/>
              </a:buClr>
              <a:buFont typeface="Wingdings"/>
              <a:buChar char="§"/>
              <a:defRPr kumimoji="0" baseline="0"/>
            </a:lvl8pPr>
            <a:lvl9pPr marL="2926080" indent="-228600">
              <a:spcBef>
                <a:spcPct val="20000"/>
              </a:spcBef>
              <a:buClr>
                <a:schemeClr val="accent4"/>
              </a:buClr>
              <a:buFont typeface="Wingdings"/>
              <a:buChar char="§"/>
              <a:defRPr kumimoji="0" baseline="0"/>
            </a:lvl9pPr>
          </a:lstStyle>
          <a:p>
            <a:r>
              <a:rPr lang="zh-TW" altLang="en-US" dirty="0"/>
              <a:t>申請期程</a:t>
            </a:r>
            <a:r>
              <a:rPr lang="zh-TW" altLang="en-US" dirty="0" smtClean="0"/>
              <a:t>：</a:t>
            </a:r>
            <a:endParaRPr lang="en-US" altLang="zh-TW" dirty="0" smtClean="0"/>
          </a:p>
          <a:p>
            <a:pPr marL="320040" lvl="1" indent="0">
              <a:buNone/>
            </a:pPr>
            <a:r>
              <a:rPr lang="zh-TW" altLang="en-US" sz="1300" b="1" dirty="0" smtClean="0"/>
              <a:t>每年</a:t>
            </a:r>
            <a:r>
              <a:rPr lang="zh-TW" altLang="en-US" sz="1300" b="1" dirty="0"/>
              <a:t>約</a:t>
            </a:r>
            <a:r>
              <a:rPr lang="en-US" altLang="zh-TW" sz="1300" b="1" dirty="0"/>
              <a:t>9</a:t>
            </a:r>
            <a:r>
              <a:rPr lang="zh-TW" altLang="zh-TW" sz="1300" b="1" dirty="0"/>
              <a:t>月</a:t>
            </a:r>
            <a:r>
              <a:rPr lang="en-US" altLang="zh-TW" sz="1300" b="1" dirty="0"/>
              <a:t>(</a:t>
            </a:r>
            <a:r>
              <a:rPr lang="zh-TW" altLang="en-US" sz="1300" b="1" dirty="0"/>
              <a:t>開學後</a:t>
            </a:r>
            <a:r>
              <a:rPr lang="en-US" altLang="zh-TW" sz="1300" b="1" dirty="0"/>
              <a:t>)</a:t>
            </a:r>
            <a:r>
              <a:rPr lang="zh-TW" altLang="en-US" sz="1300" b="1" dirty="0"/>
              <a:t>提出</a:t>
            </a:r>
            <a:r>
              <a:rPr lang="zh-TW" altLang="zh-TW" sz="1300" b="1" dirty="0"/>
              <a:t>申請</a:t>
            </a:r>
            <a:r>
              <a:rPr lang="zh-TW" altLang="zh-TW" sz="1300" dirty="0"/>
              <a:t>，並經教育部</a:t>
            </a:r>
            <a:r>
              <a:rPr lang="zh-TW" altLang="zh-TW" sz="1300" dirty="0" smtClean="0"/>
              <a:t>核定</a:t>
            </a:r>
            <a:r>
              <a:rPr lang="zh-TW" altLang="en-US" sz="1300" dirty="0" smtClean="0"/>
              <a:t>符合資格</a:t>
            </a:r>
            <a:r>
              <a:rPr lang="zh-TW" altLang="zh-TW" sz="1300" dirty="0" smtClean="0"/>
              <a:t>通過</a:t>
            </a:r>
            <a:r>
              <a:rPr lang="en-US" altLang="zh-TW" sz="1300" dirty="0"/>
              <a:t>(</a:t>
            </a:r>
            <a:r>
              <a:rPr lang="zh-TW" altLang="en-US" sz="1300" dirty="0"/>
              <a:t>約</a:t>
            </a:r>
            <a:r>
              <a:rPr lang="en-US" altLang="zh-TW" sz="1300" dirty="0"/>
              <a:t>11</a:t>
            </a:r>
            <a:r>
              <a:rPr lang="zh-TW" altLang="en-US" sz="1300" dirty="0" smtClean="0"/>
              <a:t>月中後</a:t>
            </a:r>
            <a:r>
              <a:rPr lang="en-US" altLang="zh-TW" sz="1300" dirty="0" smtClean="0"/>
              <a:t>)</a:t>
            </a:r>
            <a:r>
              <a:rPr lang="zh-TW" altLang="en-US" sz="1300" dirty="0" smtClean="0"/>
              <a:t>者，於次學期直接於繳費單中扣除</a:t>
            </a:r>
            <a:r>
              <a:rPr lang="zh-TW" altLang="zh-TW" sz="1300" dirty="0" smtClean="0"/>
              <a:t>。</a:t>
            </a:r>
            <a:r>
              <a:rPr lang="zh-TW" altLang="zh-TW" sz="1300" dirty="0"/>
              <a:t>如未於上學期提出申請，則不予</a:t>
            </a:r>
            <a:r>
              <a:rPr lang="zh-TW" altLang="en-US" sz="1300" dirty="0"/>
              <a:t>補助</a:t>
            </a:r>
            <a:r>
              <a:rPr lang="zh-TW" altLang="zh-TW" sz="1300" dirty="0" smtClean="0"/>
              <a:t>。</a:t>
            </a:r>
            <a:endParaRPr lang="en-US" altLang="zh-TW" sz="1300" dirty="0"/>
          </a:p>
        </p:txBody>
      </p:sp>
      <p:sp>
        <p:nvSpPr>
          <p:cNvPr id="7" name="直線圖說文字 3 (加上框線和強調線) 6"/>
          <p:cNvSpPr/>
          <p:nvPr/>
        </p:nvSpPr>
        <p:spPr>
          <a:xfrm rot="21397704">
            <a:off x="328163" y="116058"/>
            <a:ext cx="2229752" cy="223231"/>
          </a:xfrm>
          <a:prstGeom prst="accentBorderCallout3">
            <a:avLst>
              <a:gd name="adj1" fmla="val 72084"/>
              <a:gd name="adj2" fmla="val -2598"/>
              <a:gd name="adj3" fmla="val 77164"/>
              <a:gd name="adj4" fmla="val -8907"/>
              <a:gd name="adj5" fmla="val 130477"/>
              <a:gd name="adj6" fmla="val -7496"/>
              <a:gd name="adj7" fmla="val 163758"/>
              <a:gd name="adj8" fmla="val 189"/>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zh-TW" altLang="en-US" sz="1100" b="1" dirty="0" smtClean="0"/>
              <a:t>符合身分者，加碼定額減免</a:t>
            </a:r>
            <a:endParaRPr lang="zh-TW" altLang="en-US" sz="1100" b="1" dirty="0"/>
          </a:p>
        </p:txBody>
      </p:sp>
      <p:sp>
        <p:nvSpPr>
          <p:cNvPr id="12" name="圓角矩形 11">
            <a:hlinkClick r:id="rId3" action="ppaction://hlinksldjump"/>
          </p:cNvPr>
          <p:cNvSpPr/>
          <p:nvPr/>
        </p:nvSpPr>
        <p:spPr>
          <a:xfrm>
            <a:off x="8172400" y="116632"/>
            <a:ext cx="864096" cy="216024"/>
          </a:xfrm>
          <a:prstGeom prst="roundRect">
            <a:avLst/>
          </a:prstGeom>
          <a:solidFill>
            <a:schemeClr val="accent5">
              <a:lumMod val="20000"/>
              <a:lumOff val="80000"/>
            </a:schemeClr>
          </a:solidFill>
          <a:ln>
            <a:solidFill>
              <a:schemeClr val="accent5">
                <a:lumMod val="60000"/>
                <a:lumOff val="40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1200" dirty="0" smtClean="0">
                <a:solidFill>
                  <a:schemeClr val="accent4">
                    <a:lumMod val="75000"/>
                  </a:schemeClr>
                </a:solidFill>
                <a:hlinkClick r:id="rId3" action="ppaction://hlinksldjump"/>
              </a:rPr>
              <a:t>助學措施</a:t>
            </a:r>
            <a:endParaRPr lang="zh-TW" altLang="en-US" sz="1200" dirty="0">
              <a:solidFill>
                <a:schemeClr val="accent4">
                  <a:lumMod val="75000"/>
                </a:schemeClr>
              </a:solidFill>
            </a:endParaRPr>
          </a:p>
        </p:txBody>
      </p:sp>
      <p:sp>
        <p:nvSpPr>
          <p:cNvPr id="14" name="圓角矩形 13">
            <a:hlinkClick r:id="rId4" action="ppaction://hlinksldjump"/>
          </p:cNvPr>
          <p:cNvSpPr/>
          <p:nvPr/>
        </p:nvSpPr>
        <p:spPr>
          <a:xfrm>
            <a:off x="2339752" y="980728"/>
            <a:ext cx="864096" cy="216024"/>
          </a:xfrm>
          <a:prstGeom prst="roundRect">
            <a:avLst/>
          </a:prstGeom>
          <a:solidFill>
            <a:srgbClr val="FEE6F0"/>
          </a:solidFill>
          <a:ln>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1200" dirty="0" smtClean="0">
                <a:ln w="0"/>
                <a:solidFill>
                  <a:schemeClr val="accent2">
                    <a:lumMod val="75000"/>
                  </a:schemeClr>
                </a:solidFill>
                <a:hlinkClick r:id="rId4" action="ppaction://hlinksldjump"/>
              </a:rPr>
              <a:t>申請流程</a:t>
            </a:r>
            <a:endParaRPr lang="zh-TW" altLang="en-US" sz="1200" dirty="0">
              <a:ln w="0"/>
              <a:solidFill>
                <a:schemeClr val="accent2">
                  <a:lumMod val="75000"/>
                </a:schemeClr>
              </a:solidFill>
            </a:endParaRPr>
          </a:p>
        </p:txBody>
      </p:sp>
    </p:spTree>
    <p:extLst>
      <p:ext uri="{BB962C8B-B14F-4D97-AF65-F5344CB8AC3E}">
        <p14:creationId xmlns:p14="http://schemas.microsoft.com/office/powerpoint/2010/main" val="11125903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sz="quarter" idx="1"/>
          </p:nvPr>
        </p:nvSpPr>
        <p:spPr>
          <a:xfrm>
            <a:off x="179512" y="1844824"/>
            <a:ext cx="8910064" cy="4495800"/>
          </a:xfrm>
        </p:spPr>
        <p:txBody>
          <a:bodyPr>
            <a:normAutofit/>
          </a:bodyPr>
          <a:lstStyle/>
          <a:p>
            <a:pPr>
              <a:buFont typeface="Wingdings" panose="05000000000000000000" pitchFamily="2" charset="2"/>
              <a:buChar char="u"/>
            </a:pPr>
            <a:r>
              <a:rPr lang="zh-TW" altLang="zh-TW" sz="1500" b="1" dirty="0">
                <a:solidFill>
                  <a:srgbClr val="0070C0"/>
                </a:solidFill>
              </a:rPr>
              <a:t>申請流程：</a:t>
            </a:r>
          </a:p>
          <a:p>
            <a:pPr marL="708660" lvl="1" indent="-342900" fontAlgn="ctr">
              <a:buClrTx/>
              <a:buSzPct val="100000"/>
              <a:buFont typeface="Wingdings" panose="05000000000000000000" pitchFamily="2" charset="2"/>
              <a:buAutoNum type="circleNumWdWhitePlain"/>
            </a:pPr>
            <a:r>
              <a:rPr lang="zh-TW" altLang="en-US" sz="1500" dirty="0">
                <a:solidFill>
                  <a:srgbClr val="002060"/>
                </a:solidFill>
              </a:rPr>
              <a:t>新一代系統</a:t>
            </a:r>
            <a:r>
              <a:rPr lang="en-US" altLang="zh-TW" sz="1500" dirty="0">
                <a:solidFill>
                  <a:srgbClr val="002060"/>
                </a:solidFill>
              </a:rPr>
              <a:t>(</a:t>
            </a:r>
            <a:r>
              <a:rPr lang="zh-TW" altLang="en-US" sz="1500" dirty="0">
                <a:solidFill>
                  <a:srgbClr val="002060"/>
                </a:solidFill>
              </a:rPr>
              <a:t>學生專區→學雜費系統</a:t>
            </a:r>
            <a:r>
              <a:rPr lang="en-US" altLang="zh-TW" sz="1500" dirty="0">
                <a:solidFill>
                  <a:srgbClr val="002060"/>
                </a:solidFill>
              </a:rPr>
              <a:t>)</a:t>
            </a:r>
            <a:r>
              <a:rPr lang="zh-TW" altLang="en-US" sz="1500" dirty="0">
                <a:solidFill>
                  <a:srgbClr val="002060"/>
                </a:solidFill>
              </a:rPr>
              <a:t>填寫申請資料。</a:t>
            </a:r>
          </a:p>
          <a:p>
            <a:pPr marL="708660" lvl="1" indent="-342900" fontAlgn="ctr">
              <a:buClrTx/>
              <a:buSzPct val="100000"/>
              <a:buFont typeface="Wingdings" panose="05000000000000000000" pitchFamily="2" charset="2"/>
              <a:buAutoNum type="circleNumWdWhitePlain"/>
            </a:pPr>
            <a:r>
              <a:rPr lang="zh-TW" altLang="en-US" sz="1500" dirty="0">
                <a:solidFill>
                  <a:srgbClr val="002060"/>
                </a:solidFill>
              </a:rPr>
              <a:t>上傳三個月內戶藉謄本或新式戶口名簿</a:t>
            </a:r>
            <a:r>
              <a:rPr lang="en-US" altLang="zh-TW" sz="1500" dirty="0">
                <a:solidFill>
                  <a:srgbClr val="002060"/>
                </a:solidFill>
              </a:rPr>
              <a:t>1</a:t>
            </a:r>
            <a:r>
              <a:rPr lang="zh-TW" altLang="en-US" sz="1500" dirty="0">
                <a:solidFill>
                  <a:srgbClr val="002060"/>
                </a:solidFill>
              </a:rPr>
              <a:t>份</a:t>
            </a:r>
            <a:r>
              <a:rPr lang="en-US" altLang="zh-TW" sz="1500" dirty="0">
                <a:solidFill>
                  <a:srgbClr val="002060"/>
                </a:solidFill>
              </a:rPr>
              <a:t>(</a:t>
            </a:r>
            <a:r>
              <a:rPr lang="zh-TW" altLang="en-US" sz="1500" dirty="0">
                <a:solidFill>
                  <a:srgbClr val="002060"/>
                </a:solidFill>
              </a:rPr>
              <a:t>含所得列計</a:t>
            </a:r>
            <a:r>
              <a:rPr lang="zh-TW" altLang="en-US" sz="1500" dirty="0" smtClean="0">
                <a:solidFill>
                  <a:srgbClr val="002060"/>
                </a:solidFill>
              </a:rPr>
              <a:t>人口及詳細記事欄，</a:t>
            </a:r>
            <a:r>
              <a:rPr lang="zh-TW" altLang="en-US" sz="1500" dirty="0">
                <a:solidFill>
                  <a:srgbClr val="002060"/>
                </a:solidFill>
              </a:rPr>
              <a:t>不同戶籍請分別檢附</a:t>
            </a:r>
            <a:r>
              <a:rPr lang="en-US" altLang="zh-TW" sz="1500" dirty="0">
                <a:solidFill>
                  <a:srgbClr val="002060"/>
                </a:solidFill>
              </a:rPr>
              <a:t>)</a:t>
            </a:r>
            <a:r>
              <a:rPr lang="zh-TW" altLang="en-US" sz="1500" dirty="0">
                <a:solidFill>
                  <a:srgbClr val="002060"/>
                </a:solidFill>
              </a:rPr>
              <a:t>。</a:t>
            </a:r>
          </a:p>
          <a:p>
            <a:pPr marL="708660" lvl="1" indent="-342900" fontAlgn="ctr">
              <a:buClrTx/>
              <a:buSzPct val="100000"/>
              <a:buFont typeface="Wingdings" panose="05000000000000000000" pitchFamily="2" charset="2"/>
              <a:buAutoNum type="circleNumWdWhitePlain"/>
            </a:pPr>
            <a:r>
              <a:rPr lang="zh-TW" altLang="en-US" sz="1500" dirty="0">
                <a:solidFill>
                  <a:srgbClr val="002060"/>
                </a:solidFill>
              </a:rPr>
              <a:t>填寫完成後送出申請</a:t>
            </a:r>
            <a:r>
              <a:rPr lang="en-US" altLang="zh-TW" sz="1500" dirty="0">
                <a:solidFill>
                  <a:srgbClr val="002060"/>
                </a:solidFill>
              </a:rPr>
              <a:t>(</a:t>
            </a:r>
            <a:r>
              <a:rPr lang="zh-TW" altLang="en-US" sz="1500" dirty="0">
                <a:solidFill>
                  <a:srgbClr val="002060"/>
                </a:solidFill>
              </a:rPr>
              <a:t>申請狀態</a:t>
            </a:r>
            <a:r>
              <a:rPr lang="zh-TW" altLang="en-US" sz="1500" u="sng" dirty="0">
                <a:solidFill>
                  <a:srgbClr val="002060"/>
                </a:solidFill>
              </a:rPr>
              <a:t>填寫中</a:t>
            </a:r>
            <a:r>
              <a:rPr lang="zh-TW" altLang="en-US" sz="1500" dirty="0">
                <a:solidFill>
                  <a:srgbClr val="002060"/>
                </a:solidFill>
              </a:rPr>
              <a:t>→</a:t>
            </a:r>
            <a:r>
              <a:rPr lang="zh-TW" altLang="en-US" sz="1500" u="sng" dirty="0">
                <a:solidFill>
                  <a:srgbClr val="002060"/>
                </a:solidFill>
              </a:rPr>
              <a:t>已送出申請</a:t>
            </a:r>
            <a:r>
              <a:rPr lang="en-US" altLang="zh-TW" sz="1500" dirty="0">
                <a:solidFill>
                  <a:srgbClr val="002060"/>
                </a:solidFill>
              </a:rPr>
              <a:t>)</a:t>
            </a:r>
            <a:r>
              <a:rPr lang="zh-TW" altLang="en-US" sz="1500" dirty="0">
                <a:solidFill>
                  <a:srgbClr val="002060"/>
                </a:solidFill>
              </a:rPr>
              <a:t>。</a:t>
            </a:r>
          </a:p>
          <a:p>
            <a:pPr marL="708660" lvl="1" indent="-342900" fontAlgn="ctr">
              <a:buClrTx/>
              <a:buSzPct val="100000"/>
              <a:buFont typeface="Wingdings" panose="05000000000000000000" pitchFamily="2" charset="2"/>
              <a:buAutoNum type="circleNumWdWhitePlain"/>
            </a:pPr>
            <a:r>
              <a:rPr lang="zh-TW" altLang="en-US" sz="1500" dirty="0">
                <a:solidFill>
                  <a:srgbClr val="002060"/>
                </a:solidFill>
              </a:rPr>
              <a:t>送出後，請於</a:t>
            </a:r>
            <a:r>
              <a:rPr lang="en-US" altLang="zh-TW" sz="1500" dirty="0">
                <a:solidFill>
                  <a:srgbClr val="002060"/>
                </a:solidFill>
              </a:rPr>
              <a:t>3-5</a:t>
            </a:r>
            <a:r>
              <a:rPr lang="zh-TW" altLang="en-US" sz="1500" dirty="0">
                <a:solidFill>
                  <a:srgbClr val="002060"/>
                </a:solidFill>
              </a:rPr>
              <a:t>個工作日後，進系統查詢狀態：</a:t>
            </a:r>
          </a:p>
          <a:p>
            <a:pPr marL="640080" lvl="2" indent="0" fontAlgn="ctr">
              <a:buNone/>
            </a:pPr>
            <a:r>
              <a:rPr lang="zh-TW" altLang="en-US" sz="1500" dirty="0" smtClean="0">
                <a:solidFill>
                  <a:srgbClr val="002060"/>
                </a:solidFill>
              </a:rPr>
              <a:t>（１）</a:t>
            </a:r>
            <a:r>
              <a:rPr lang="zh-TW" altLang="en-US" sz="1500" u="sng" dirty="0" smtClean="0">
                <a:solidFill>
                  <a:srgbClr val="002060"/>
                </a:solidFill>
              </a:rPr>
              <a:t>校</a:t>
            </a:r>
            <a:r>
              <a:rPr lang="zh-TW" altLang="en-US" sz="1500" u="sng" dirty="0">
                <a:solidFill>
                  <a:srgbClr val="002060"/>
                </a:solidFill>
              </a:rPr>
              <a:t>內審查通過</a:t>
            </a:r>
            <a:r>
              <a:rPr lang="zh-TW" altLang="en-US" sz="1500" dirty="0">
                <a:solidFill>
                  <a:srgbClr val="002060"/>
                </a:solidFill>
              </a:rPr>
              <a:t>：資料無誤。</a:t>
            </a:r>
          </a:p>
          <a:p>
            <a:pPr marL="640080" lvl="2" indent="0" fontAlgn="ctr">
              <a:buNone/>
            </a:pPr>
            <a:r>
              <a:rPr lang="zh-TW" altLang="en-US" sz="1500" dirty="0" smtClean="0">
                <a:solidFill>
                  <a:srgbClr val="002060"/>
                </a:solidFill>
              </a:rPr>
              <a:t>（</a:t>
            </a:r>
            <a:r>
              <a:rPr lang="zh-TW" altLang="en-US" sz="1500" dirty="0">
                <a:solidFill>
                  <a:srgbClr val="002060"/>
                </a:solidFill>
              </a:rPr>
              <a:t>２</a:t>
            </a:r>
            <a:r>
              <a:rPr lang="zh-TW" altLang="en-US" sz="1500" dirty="0" smtClean="0">
                <a:solidFill>
                  <a:srgbClr val="002060"/>
                </a:solidFill>
              </a:rPr>
              <a:t>）</a:t>
            </a:r>
            <a:r>
              <a:rPr lang="zh-TW" altLang="en-US" sz="1500" u="sng" dirty="0" smtClean="0">
                <a:solidFill>
                  <a:srgbClr val="002060"/>
                </a:solidFill>
              </a:rPr>
              <a:t>初審</a:t>
            </a:r>
            <a:r>
              <a:rPr lang="zh-TW" altLang="en-US" sz="1500" u="sng" dirty="0">
                <a:solidFill>
                  <a:srgbClr val="002060"/>
                </a:solidFill>
              </a:rPr>
              <a:t>未過，需補件</a:t>
            </a:r>
            <a:r>
              <a:rPr lang="zh-TW" altLang="en-US" sz="1500" dirty="0">
                <a:solidFill>
                  <a:srgbClr val="002060"/>
                </a:solidFill>
              </a:rPr>
              <a:t>：缺件，請於規定時間內補件，並將資料重送申請</a:t>
            </a:r>
            <a:r>
              <a:rPr lang="zh-TW" altLang="en-US" sz="1500" dirty="0" smtClean="0">
                <a:solidFill>
                  <a:srgbClr val="002060"/>
                </a:solidFill>
              </a:rPr>
              <a:t>。</a:t>
            </a:r>
            <a:endParaRPr lang="en-US" altLang="zh-TW" sz="1500" dirty="0" smtClean="0">
              <a:solidFill>
                <a:srgbClr val="002060"/>
              </a:solidFill>
            </a:endParaRPr>
          </a:p>
          <a:p>
            <a:pPr marL="640080" lvl="2" indent="0" fontAlgn="ctr">
              <a:buNone/>
            </a:pPr>
            <a:endParaRPr lang="en-US" altLang="zh-TW" sz="1500" dirty="0" smtClean="0"/>
          </a:p>
          <a:p>
            <a:pPr>
              <a:buFont typeface="Wingdings" panose="05000000000000000000" pitchFamily="2" charset="2"/>
              <a:buChar char="u"/>
            </a:pPr>
            <a:r>
              <a:rPr lang="zh-TW" altLang="en-US" sz="1500" b="1" dirty="0">
                <a:solidFill>
                  <a:srgbClr val="0070C0"/>
                </a:solidFill>
              </a:rPr>
              <a:t>不利處境</a:t>
            </a:r>
            <a:r>
              <a:rPr lang="zh-TW" altLang="en-US" sz="1500" b="1" dirty="0" smtClean="0">
                <a:solidFill>
                  <a:srgbClr val="0070C0"/>
                </a:solidFill>
              </a:rPr>
              <a:t>助學金</a:t>
            </a:r>
            <a:r>
              <a:rPr lang="zh-TW" altLang="en-US" sz="1500" b="1" dirty="0">
                <a:solidFill>
                  <a:srgbClr val="0070C0"/>
                </a:solidFill>
              </a:rPr>
              <a:t>說明事項：</a:t>
            </a:r>
            <a:endParaRPr lang="en-US" altLang="zh-TW" sz="1500" b="1" dirty="0">
              <a:solidFill>
                <a:srgbClr val="0070C0"/>
              </a:solidFill>
            </a:endParaRPr>
          </a:p>
          <a:p>
            <a:pPr lvl="1">
              <a:buFont typeface="Wingdings" panose="05000000000000000000" pitchFamily="2" charset="2"/>
              <a:buChar char="l"/>
            </a:pPr>
            <a:r>
              <a:rPr lang="zh-TW" altLang="zh-TW" sz="1500" dirty="0">
                <a:solidFill>
                  <a:srgbClr val="002060"/>
                </a:solidFill>
              </a:rPr>
              <a:t>經審核通過學生，如未完成</a:t>
            </a:r>
            <a:r>
              <a:rPr lang="zh-TW" altLang="en-US" sz="1500" dirty="0">
                <a:solidFill>
                  <a:srgbClr val="002060"/>
                </a:solidFill>
              </a:rPr>
              <a:t>其中一</a:t>
            </a:r>
            <a:r>
              <a:rPr lang="zh-TW" altLang="zh-TW" sz="1500" dirty="0">
                <a:solidFill>
                  <a:srgbClr val="002060"/>
                </a:solidFill>
              </a:rPr>
              <a:t>學期學業</a:t>
            </a:r>
            <a:r>
              <a:rPr lang="en-US" altLang="zh-TW" sz="1500" dirty="0">
                <a:solidFill>
                  <a:srgbClr val="002060"/>
                </a:solidFill>
              </a:rPr>
              <a:t>(</a:t>
            </a:r>
            <a:r>
              <a:rPr lang="zh-TW" altLang="zh-TW" sz="1500" dirty="0">
                <a:solidFill>
                  <a:srgbClr val="002060"/>
                </a:solidFill>
              </a:rPr>
              <a:t>如</a:t>
            </a:r>
            <a:r>
              <a:rPr lang="zh-TW" altLang="zh-TW" sz="1500" dirty="0" smtClean="0">
                <a:solidFill>
                  <a:srgbClr val="002060"/>
                </a:solidFill>
              </a:rPr>
              <a:t>休</a:t>
            </a:r>
            <a:r>
              <a:rPr lang="zh-TW" altLang="en-US" sz="1500" dirty="0" smtClean="0">
                <a:solidFill>
                  <a:srgbClr val="002060"/>
                </a:solidFill>
              </a:rPr>
              <a:t>、退</a:t>
            </a:r>
            <a:r>
              <a:rPr lang="zh-TW" altLang="zh-TW" sz="1500" dirty="0" smtClean="0">
                <a:solidFill>
                  <a:srgbClr val="002060"/>
                </a:solidFill>
              </a:rPr>
              <a:t>學</a:t>
            </a:r>
            <a:r>
              <a:rPr lang="en-US" altLang="zh-TW" sz="1500" dirty="0" smtClean="0">
                <a:solidFill>
                  <a:srgbClr val="002060"/>
                </a:solidFill>
              </a:rPr>
              <a:t>)</a:t>
            </a:r>
            <a:r>
              <a:rPr lang="zh-TW" altLang="zh-TW" sz="1500" dirty="0">
                <a:solidFill>
                  <a:srgbClr val="002060"/>
                </a:solidFill>
              </a:rPr>
              <a:t>，</a:t>
            </a:r>
            <a:r>
              <a:rPr lang="zh-TW" altLang="en-US" sz="1500" dirty="0">
                <a:solidFill>
                  <a:srgbClr val="002060"/>
                </a:solidFill>
              </a:rPr>
              <a:t>僅補助</a:t>
            </a:r>
            <a:r>
              <a:rPr lang="zh-TW" altLang="zh-TW" sz="1500" dirty="0">
                <a:solidFill>
                  <a:srgbClr val="002060"/>
                </a:solidFill>
              </a:rPr>
              <a:t>一半</a:t>
            </a:r>
            <a:r>
              <a:rPr lang="zh-TW" altLang="en-US" sz="1500" dirty="0" smtClean="0">
                <a:solidFill>
                  <a:srgbClr val="002060"/>
                </a:solidFill>
              </a:rPr>
              <a:t>助學金。</a:t>
            </a:r>
            <a:endParaRPr lang="en-US" altLang="zh-TW" sz="1500" dirty="0" smtClean="0">
              <a:solidFill>
                <a:srgbClr val="002060"/>
              </a:solidFill>
            </a:endParaRPr>
          </a:p>
          <a:p>
            <a:pPr lvl="1">
              <a:buFont typeface="Wingdings" panose="05000000000000000000" pitchFamily="2" charset="2"/>
              <a:buChar char="l"/>
            </a:pPr>
            <a:r>
              <a:rPr lang="zh-TW" altLang="en-US" sz="1500" dirty="0" smtClean="0">
                <a:solidFill>
                  <a:srgbClr val="002060"/>
                </a:solidFill>
              </a:rPr>
              <a:t>若</a:t>
            </a:r>
            <a:r>
              <a:rPr lang="zh-TW" altLang="en-US" sz="1500" dirty="0">
                <a:solidFill>
                  <a:srgbClr val="002060"/>
                </a:solidFill>
              </a:rPr>
              <a:t>重讀同一學制將不予補助</a:t>
            </a:r>
            <a:r>
              <a:rPr lang="zh-TW" altLang="zh-TW" sz="1500" dirty="0">
                <a:solidFill>
                  <a:srgbClr val="002060"/>
                </a:solidFill>
              </a:rPr>
              <a:t>。</a:t>
            </a:r>
            <a:endParaRPr lang="en-US" altLang="zh-TW" sz="1500" dirty="0">
              <a:solidFill>
                <a:srgbClr val="002060"/>
              </a:solidFill>
            </a:endParaRPr>
          </a:p>
          <a:p>
            <a:pPr lvl="1">
              <a:buFont typeface="Wingdings" panose="05000000000000000000" pitchFamily="2" charset="2"/>
              <a:buChar char="l"/>
            </a:pPr>
            <a:r>
              <a:rPr lang="x-none" altLang="zh-TW" sz="1500" dirty="0">
                <a:solidFill>
                  <a:srgbClr val="002060"/>
                </a:solidFill>
              </a:rPr>
              <a:t>本項資格核定及補助與否，須待教育部11月中旬核定，屆時請注意本校網頁公告</a:t>
            </a:r>
            <a:r>
              <a:rPr lang="x-none" altLang="zh-TW" sz="1500" dirty="0" smtClean="0">
                <a:solidFill>
                  <a:srgbClr val="002060"/>
                </a:solidFill>
              </a:rPr>
              <a:t>。</a:t>
            </a:r>
            <a:endParaRPr lang="en-US" altLang="zh-TW" sz="1500" b="1" dirty="0" smtClean="0">
              <a:solidFill>
                <a:srgbClr val="002060"/>
              </a:solidFill>
            </a:endParaRPr>
          </a:p>
        </p:txBody>
      </p:sp>
      <p:sp>
        <p:nvSpPr>
          <p:cNvPr id="5" name="標題 1"/>
          <p:cNvSpPr>
            <a:spLocks noGrp="1"/>
          </p:cNvSpPr>
          <p:nvPr>
            <p:ph type="title"/>
          </p:nvPr>
        </p:nvSpPr>
        <p:spPr>
          <a:xfrm>
            <a:off x="539552" y="228600"/>
            <a:ext cx="4032448" cy="990600"/>
          </a:xfrm>
        </p:spPr>
        <p:txBody>
          <a:bodyPr>
            <a:noAutofit/>
          </a:bodyPr>
          <a:lstStyle/>
          <a:p>
            <a:r>
              <a:rPr lang="zh-TW" altLang="en-US" sz="3000" b="1" dirty="0" smtClean="0"/>
              <a:t>不利處境學生助學金</a:t>
            </a:r>
            <a:r>
              <a:rPr lang="en-US" altLang="zh-TW" sz="3000" b="1" dirty="0" smtClean="0"/>
              <a:t/>
            </a:r>
            <a:br>
              <a:rPr lang="en-US" altLang="zh-TW" sz="3000" b="1" dirty="0" smtClean="0"/>
            </a:br>
            <a:r>
              <a:rPr lang="zh-TW" altLang="en-US" sz="3000" b="1" dirty="0" smtClean="0"/>
              <a:t>申請流程</a:t>
            </a:r>
            <a:r>
              <a:rPr lang="en-US" altLang="zh-TW" sz="3000" b="1" dirty="0" smtClean="0"/>
              <a:t>(</a:t>
            </a:r>
            <a:r>
              <a:rPr lang="zh-TW" altLang="en-US" sz="3000" b="1" dirty="0" smtClean="0"/>
              <a:t>線上</a:t>
            </a:r>
            <a:r>
              <a:rPr lang="en-US" altLang="zh-TW" sz="3000" b="1" dirty="0" smtClean="0"/>
              <a:t>)</a:t>
            </a:r>
            <a:endParaRPr lang="zh-TW" altLang="en-US" sz="3000" dirty="0"/>
          </a:p>
        </p:txBody>
      </p:sp>
      <p:sp>
        <p:nvSpPr>
          <p:cNvPr id="6" name="矩形 5"/>
          <p:cNvSpPr/>
          <p:nvPr/>
        </p:nvSpPr>
        <p:spPr>
          <a:xfrm>
            <a:off x="4270330" y="314194"/>
            <a:ext cx="4662781" cy="612988"/>
          </a:xfrm>
          <a:prstGeom prst="rect">
            <a:avLst/>
          </a:prstGeom>
        </p:spPr>
        <p:txBody>
          <a:bodyPr vert="horz">
            <a:noAutofit/>
          </a:bodyPr>
          <a:lstStyle/>
          <a:p>
            <a:pPr marL="320040" indent="-320040">
              <a:spcBef>
                <a:spcPts val="700"/>
              </a:spcBef>
              <a:buClr>
                <a:schemeClr val="accent2"/>
              </a:buClr>
              <a:buSzPct val="60000"/>
              <a:buFont typeface="Wingdings" panose="05000000000000000000" pitchFamily="2" charset="2"/>
              <a:buChar char="u"/>
            </a:pPr>
            <a:r>
              <a:rPr lang="zh-TW" altLang="en-US" sz="1400" dirty="0" smtClean="0">
                <a:effectLst>
                  <a:outerShdw blurRad="38100" dist="38100" dir="2700000" algn="tl">
                    <a:srgbClr val="000000">
                      <a:alpha val="43137"/>
                    </a:srgbClr>
                  </a:outerShdw>
                </a:effectLst>
              </a:rPr>
              <a:t>新一代</a:t>
            </a:r>
            <a:r>
              <a:rPr lang="zh-TW" altLang="en-US" sz="1400" dirty="0">
                <a:effectLst>
                  <a:outerShdw blurRad="38100" dist="38100" dir="2700000" algn="tl">
                    <a:srgbClr val="000000">
                      <a:alpha val="43137"/>
                    </a:srgbClr>
                  </a:outerShdw>
                </a:effectLst>
              </a:rPr>
              <a:t>校務</a:t>
            </a:r>
            <a:r>
              <a:rPr lang="zh-TW" altLang="en-US" sz="1400" dirty="0" smtClean="0">
                <a:effectLst>
                  <a:outerShdw blurRad="38100" dist="38100" dir="2700000" algn="tl">
                    <a:srgbClr val="000000">
                      <a:alpha val="43137"/>
                    </a:srgbClr>
                  </a:outerShdw>
                </a:effectLst>
              </a:rPr>
              <a:t>系統：</a:t>
            </a:r>
            <a:r>
              <a:rPr lang="en-US" altLang="zh-TW" sz="1400" u="sng" dirty="0" smtClean="0">
                <a:hlinkClick r:id="rId3"/>
              </a:rPr>
              <a:t>https://newinfo.tnu.edu.tw/index.php</a:t>
            </a:r>
            <a:endParaRPr lang="en-US" altLang="zh-TW" sz="1400" u="sng" dirty="0"/>
          </a:p>
          <a:p>
            <a:pPr lvl="1">
              <a:spcBef>
                <a:spcPts val="700"/>
              </a:spcBef>
              <a:buClr>
                <a:schemeClr val="accent2"/>
              </a:buClr>
              <a:buSzPct val="60000"/>
            </a:pPr>
            <a:r>
              <a:rPr lang="en-US" altLang="zh-TW" sz="1400" dirty="0" smtClean="0"/>
              <a:t>(</a:t>
            </a:r>
            <a:r>
              <a:rPr lang="zh-TW" altLang="zh-TW" sz="1400" dirty="0"/>
              <a:t>帳號：學號，密碼：預設為身份證號碼加上</a:t>
            </a:r>
            <a:r>
              <a:rPr lang="en-US" altLang="zh-TW" sz="1400" dirty="0"/>
              <a:t>@</a:t>
            </a:r>
            <a:r>
              <a:rPr lang="en-US" altLang="zh-TW" sz="1400" dirty="0" err="1"/>
              <a:t>Tnu</a:t>
            </a:r>
            <a:r>
              <a:rPr lang="zh-TW" altLang="zh-TW" sz="1400" dirty="0"/>
              <a:t>，共</a:t>
            </a:r>
            <a:r>
              <a:rPr lang="en-US" altLang="zh-TW" sz="1400" dirty="0"/>
              <a:t>14</a:t>
            </a:r>
            <a:r>
              <a:rPr lang="zh-TW" altLang="zh-TW" sz="1400" dirty="0"/>
              <a:t>碼，例：</a:t>
            </a:r>
            <a:r>
              <a:rPr lang="en-US" altLang="zh-TW" sz="1400" dirty="0"/>
              <a:t>A123456789@Tnu)</a:t>
            </a:r>
            <a:endParaRPr lang="zh-TW" altLang="en-US" sz="1400" u="sng" dirty="0"/>
          </a:p>
        </p:txBody>
      </p:sp>
      <p:sp>
        <p:nvSpPr>
          <p:cNvPr id="8" name="圓角矩形 7">
            <a:hlinkClick r:id="rId4" action="ppaction://hlinksldjump"/>
          </p:cNvPr>
          <p:cNvSpPr/>
          <p:nvPr/>
        </p:nvSpPr>
        <p:spPr>
          <a:xfrm>
            <a:off x="3275856" y="908720"/>
            <a:ext cx="864096" cy="216024"/>
          </a:xfrm>
          <a:prstGeom prst="roundRect">
            <a:avLst/>
          </a:prstGeom>
          <a:solidFill>
            <a:srgbClr val="FEE6F0"/>
          </a:solidFill>
          <a:ln>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zh-TW" altLang="en-US" sz="1200" dirty="0" smtClean="0">
                <a:ln w="0"/>
                <a:solidFill>
                  <a:schemeClr val="accent2">
                    <a:lumMod val="75000"/>
                  </a:schemeClr>
                </a:solidFill>
                <a:hlinkClick r:id="rId4" action="ppaction://hlinksldjump"/>
              </a:rPr>
              <a:t>申請資格</a:t>
            </a:r>
            <a:endParaRPr lang="zh-TW" altLang="en-US" sz="1200" dirty="0">
              <a:ln w="0"/>
              <a:solidFill>
                <a:schemeClr val="accent2">
                  <a:lumMod val="75000"/>
                </a:schemeClr>
              </a:solidFill>
            </a:endParaRPr>
          </a:p>
        </p:txBody>
      </p:sp>
      <p:sp>
        <p:nvSpPr>
          <p:cNvPr id="18" name="圓角矩形 17">
            <a:hlinkClick r:id="rId5" action="ppaction://hlinksldjump"/>
          </p:cNvPr>
          <p:cNvSpPr/>
          <p:nvPr/>
        </p:nvSpPr>
        <p:spPr>
          <a:xfrm>
            <a:off x="8172400" y="116632"/>
            <a:ext cx="864096" cy="216024"/>
          </a:xfrm>
          <a:prstGeom prst="roundRect">
            <a:avLst/>
          </a:prstGeom>
          <a:solidFill>
            <a:schemeClr val="accent5">
              <a:lumMod val="20000"/>
              <a:lumOff val="80000"/>
            </a:schemeClr>
          </a:solidFill>
          <a:ln>
            <a:solidFill>
              <a:schemeClr val="accent5">
                <a:lumMod val="60000"/>
                <a:lumOff val="40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1200" dirty="0" smtClean="0">
                <a:solidFill>
                  <a:schemeClr val="accent4">
                    <a:lumMod val="75000"/>
                  </a:schemeClr>
                </a:solidFill>
                <a:hlinkClick r:id="rId5" action="ppaction://hlinksldjump"/>
              </a:rPr>
              <a:t>助學措施</a:t>
            </a:r>
            <a:endParaRPr lang="zh-TW" altLang="en-US" sz="1200" dirty="0">
              <a:solidFill>
                <a:schemeClr val="accent4">
                  <a:lumMod val="75000"/>
                </a:schemeClr>
              </a:solidFill>
            </a:endParaRPr>
          </a:p>
        </p:txBody>
      </p:sp>
    </p:spTree>
    <p:extLst>
      <p:ext uri="{BB962C8B-B14F-4D97-AF65-F5344CB8AC3E}">
        <p14:creationId xmlns:p14="http://schemas.microsoft.com/office/powerpoint/2010/main" val="723786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980728"/>
            <a:ext cx="8496944" cy="310480"/>
          </a:xfrm>
        </p:spPr>
        <p:txBody>
          <a:bodyPr vert="horz" anchor="ctr">
            <a:noAutofit/>
          </a:bodyPr>
          <a:lstStyle/>
          <a:p>
            <a:r>
              <a:rPr lang="zh-TW" altLang="en-US" sz="3000" b="1" dirty="0"/>
              <a:t>生活助學金</a:t>
            </a:r>
            <a:r>
              <a:rPr lang="zh-TW" altLang="en-US" sz="3000" b="1" dirty="0" smtClean="0"/>
              <a:t>、多元</a:t>
            </a:r>
            <a:r>
              <a:rPr lang="zh-TW" altLang="en-US" sz="3000" b="1" dirty="0"/>
              <a:t>生理用品專項</a:t>
            </a:r>
            <a:r>
              <a:rPr lang="zh-TW" altLang="en-US" sz="3000" b="1" dirty="0" smtClean="0"/>
              <a:t>補助、住宿</a:t>
            </a:r>
            <a:r>
              <a:rPr lang="zh-TW" altLang="en-US" sz="3000" b="1" dirty="0"/>
              <a:t>優惠</a:t>
            </a:r>
            <a:br>
              <a:rPr lang="zh-TW" altLang="en-US" sz="3000" b="1" dirty="0"/>
            </a:br>
            <a:endParaRPr lang="zh-TW" altLang="en-US" sz="3000" b="1" dirty="0"/>
          </a:p>
        </p:txBody>
      </p:sp>
      <p:sp>
        <p:nvSpPr>
          <p:cNvPr id="3" name="內容版面配置區 2"/>
          <p:cNvSpPr>
            <a:spLocks noGrp="1"/>
          </p:cNvSpPr>
          <p:nvPr>
            <p:ph sz="quarter" idx="1"/>
          </p:nvPr>
        </p:nvSpPr>
        <p:spPr>
          <a:xfrm>
            <a:off x="467544" y="1556792"/>
            <a:ext cx="8388424" cy="5112568"/>
          </a:xfrm>
        </p:spPr>
        <p:txBody>
          <a:bodyPr>
            <a:noAutofit/>
          </a:bodyPr>
          <a:lstStyle/>
          <a:p>
            <a:pPr lvl="0">
              <a:buFont typeface="Wingdings" panose="05000000000000000000" pitchFamily="2" charset="2"/>
              <a:buChar char="Ø"/>
            </a:pPr>
            <a:r>
              <a:rPr lang="zh-TW" altLang="en-US" sz="1500" b="1" dirty="0">
                <a:solidFill>
                  <a:srgbClr val="0070C0"/>
                </a:solidFill>
              </a:rPr>
              <a:t>生活助學金：</a:t>
            </a:r>
            <a:endParaRPr lang="en-US" altLang="zh-TW" sz="1500" b="1" dirty="0">
              <a:solidFill>
                <a:srgbClr val="0070C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具</a:t>
            </a:r>
            <a:r>
              <a:rPr lang="en-US" altLang="zh-TW" sz="1500" dirty="0">
                <a:solidFill>
                  <a:srgbClr val="002060"/>
                </a:solidFill>
              </a:rPr>
              <a:t>(</a:t>
            </a:r>
            <a:r>
              <a:rPr lang="zh-TW" altLang="en-US" sz="1500" dirty="0">
                <a:solidFill>
                  <a:srgbClr val="002060"/>
                </a:solidFill>
              </a:rPr>
              <a:t>中</a:t>
            </a:r>
            <a:r>
              <a:rPr lang="en-US" altLang="zh-TW" sz="1500" dirty="0">
                <a:solidFill>
                  <a:srgbClr val="002060"/>
                </a:solidFill>
              </a:rPr>
              <a:t>)</a:t>
            </a:r>
            <a:r>
              <a:rPr lang="zh-TW" altLang="en-US" sz="1500" dirty="0">
                <a:solidFill>
                  <a:srgbClr val="002060"/>
                </a:solidFill>
              </a:rPr>
              <a:t>低收入戶、領有不利處境助學金之</a:t>
            </a:r>
            <a:r>
              <a:rPr lang="zh-TW" altLang="en-US" sz="1500" dirty="0" smtClean="0">
                <a:solidFill>
                  <a:srgbClr val="002060"/>
                </a:solidFill>
              </a:rPr>
              <a:t>學生。</a:t>
            </a:r>
            <a:endParaRPr lang="en-US" altLang="zh-TW" sz="1500" dirty="0" smtClean="0">
              <a:solidFill>
                <a:srgbClr val="002060"/>
              </a:solidFill>
            </a:endParaRPr>
          </a:p>
          <a:p>
            <a:pPr marL="895350" lvl="2" indent="-301625">
              <a:buClr>
                <a:schemeClr val="accent1"/>
              </a:buClr>
              <a:buFont typeface="Wingdings" panose="05000000000000000000" pitchFamily="2" charset="2"/>
              <a:buChar char="l"/>
            </a:pPr>
            <a:r>
              <a:rPr lang="zh-TW" altLang="en-US" sz="1500" dirty="0" smtClean="0">
                <a:solidFill>
                  <a:srgbClr val="002060"/>
                </a:solidFill>
              </a:rPr>
              <a:t>每學年度名額依本校作業辦理，本校</a:t>
            </a:r>
            <a:r>
              <a:rPr lang="zh-TW" altLang="en-US" sz="1500" dirty="0">
                <a:solidFill>
                  <a:srgbClr val="002060"/>
                </a:solidFill>
              </a:rPr>
              <a:t>配有生活助學金之教學或行政單位，由各單位徵詢</a:t>
            </a:r>
            <a:r>
              <a:rPr lang="zh-TW" altLang="en-US" sz="1500" dirty="0" smtClean="0">
                <a:solidFill>
                  <a:srgbClr val="002060"/>
                </a:solidFill>
              </a:rPr>
              <a:t>辦理。</a:t>
            </a:r>
            <a:endParaRPr lang="en-US" altLang="zh-TW" sz="1500" dirty="0" smtClean="0">
              <a:solidFill>
                <a:srgbClr val="00206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每月</a:t>
            </a:r>
            <a:r>
              <a:rPr lang="zh-TW" altLang="en-US" sz="1500" dirty="0">
                <a:solidFill>
                  <a:srgbClr val="002060"/>
                </a:solidFill>
              </a:rPr>
              <a:t>安排生活服務</a:t>
            </a:r>
            <a:r>
              <a:rPr lang="zh-TW" altLang="en-US" sz="1500" dirty="0" smtClean="0">
                <a:solidFill>
                  <a:srgbClr val="002060"/>
                </a:solidFill>
              </a:rPr>
              <a:t>學習</a:t>
            </a:r>
            <a:r>
              <a:rPr lang="en-US" altLang="zh-TW" sz="1500" dirty="0" smtClean="0">
                <a:solidFill>
                  <a:srgbClr val="002060"/>
                </a:solidFill>
              </a:rPr>
              <a:t>30</a:t>
            </a:r>
            <a:r>
              <a:rPr lang="zh-TW" altLang="en-US" sz="1500" dirty="0" smtClean="0">
                <a:solidFill>
                  <a:srgbClr val="002060"/>
                </a:solidFill>
              </a:rPr>
              <a:t>小時，發</a:t>
            </a:r>
            <a:r>
              <a:rPr lang="zh-TW" altLang="en-US" sz="1500" dirty="0">
                <a:solidFill>
                  <a:srgbClr val="002060"/>
                </a:solidFill>
              </a:rPr>
              <a:t>予</a:t>
            </a:r>
            <a:r>
              <a:rPr lang="en-US" altLang="zh-TW" sz="1500" dirty="0">
                <a:solidFill>
                  <a:srgbClr val="002060"/>
                </a:solidFill>
              </a:rPr>
              <a:t>6,000</a:t>
            </a:r>
            <a:r>
              <a:rPr lang="zh-TW" altLang="en-US" sz="1500" dirty="0">
                <a:solidFill>
                  <a:srgbClr val="002060"/>
                </a:solidFill>
              </a:rPr>
              <a:t>元助學金</a:t>
            </a:r>
            <a:r>
              <a:rPr lang="en-US" altLang="zh-TW" sz="1500" dirty="0">
                <a:solidFill>
                  <a:srgbClr val="002060"/>
                </a:solidFill>
              </a:rPr>
              <a:t>(</a:t>
            </a:r>
            <a:r>
              <a:rPr lang="zh-TW" altLang="en-US" sz="1500" dirty="0">
                <a:solidFill>
                  <a:srgbClr val="002060"/>
                </a:solidFill>
              </a:rPr>
              <a:t>每學期至多</a:t>
            </a:r>
            <a:r>
              <a:rPr lang="en-US" altLang="zh-TW" sz="1500" dirty="0">
                <a:solidFill>
                  <a:srgbClr val="002060"/>
                </a:solidFill>
              </a:rPr>
              <a:t>4</a:t>
            </a:r>
            <a:r>
              <a:rPr lang="zh-TW" altLang="en-US" sz="1500" dirty="0">
                <a:solidFill>
                  <a:srgbClr val="002060"/>
                </a:solidFill>
              </a:rPr>
              <a:t>個月</a:t>
            </a:r>
            <a:r>
              <a:rPr lang="en-US" altLang="zh-TW" sz="1500" dirty="0">
                <a:solidFill>
                  <a:srgbClr val="002060"/>
                </a:solidFill>
              </a:rPr>
              <a:t>)</a:t>
            </a:r>
            <a:r>
              <a:rPr lang="zh-TW" altLang="en-US" sz="1500" dirty="0" smtClean="0">
                <a:solidFill>
                  <a:srgbClr val="002060"/>
                </a:solidFill>
              </a:rPr>
              <a:t>。</a:t>
            </a:r>
            <a:endParaRPr lang="en-US" altLang="zh-TW" sz="1500" b="1" dirty="0">
              <a:solidFill>
                <a:srgbClr val="002060"/>
              </a:solidFill>
            </a:endParaRPr>
          </a:p>
          <a:p>
            <a:pPr>
              <a:buFont typeface="Wingdings" panose="05000000000000000000" pitchFamily="2" charset="2"/>
              <a:buChar char="Ø"/>
            </a:pPr>
            <a:r>
              <a:rPr lang="zh-TW" altLang="en-US" sz="1500" b="1" dirty="0">
                <a:solidFill>
                  <a:srgbClr val="0070C0"/>
                </a:solidFill>
              </a:rPr>
              <a:t>多元生理用品專項補助：</a:t>
            </a:r>
            <a:endParaRPr lang="en-US" altLang="zh-TW" sz="1500" b="1" dirty="0">
              <a:solidFill>
                <a:srgbClr val="0070C0"/>
              </a:solidFill>
            </a:endParaRPr>
          </a:p>
          <a:p>
            <a:pPr marL="895350" lvl="2" indent="-303213">
              <a:buClr>
                <a:schemeClr val="accent1"/>
              </a:buClr>
              <a:buFont typeface="Wingdings" panose="05000000000000000000" pitchFamily="2" charset="2"/>
              <a:buChar char="l"/>
            </a:pPr>
            <a:r>
              <a:rPr lang="zh-TW" altLang="en-US" sz="1500" dirty="0">
                <a:solidFill>
                  <a:srgbClr val="002060"/>
                </a:solidFill>
              </a:rPr>
              <a:t>提供</a:t>
            </a:r>
            <a:r>
              <a:rPr lang="zh-TW" altLang="en-US" sz="1500" dirty="0" smtClean="0">
                <a:solidFill>
                  <a:srgbClr val="002060"/>
                </a:solidFill>
              </a:rPr>
              <a:t>不利</a:t>
            </a:r>
            <a:r>
              <a:rPr lang="zh-TW" altLang="en-US" sz="1500" dirty="0">
                <a:solidFill>
                  <a:srgbClr val="002060"/>
                </a:solidFill>
              </a:rPr>
              <a:t>處境</a:t>
            </a:r>
            <a:r>
              <a:rPr lang="zh-TW" altLang="en-US" sz="1500" dirty="0" smtClean="0">
                <a:solidFill>
                  <a:srgbClr val="002060"/>
                </a:solidFill>
              </a:rPr>
              <a:t>學生多元</a:t>
            </a:r>
            <a:r>
              <a:rPr lang="zh-TW" altLang="en-US" sz="1500" dirty="0">
                <a:solidFill>
                  <a:srgbClr val="002060"/>
                </a:solidFill>
              </a:rPr>
              <a:t>生理用品專項補助，每生每學期</a:t>
            </a:r>
            <a:r>
              <a:rPr lang="en-US" altLang="en-US" sz="1500" dirty="0">
                <a:solidFill>
                  <a:srgbClr val="002060"/>
                </a:solidFill>
              </a:rPr>
              <a:t>1,200</a:t>
            </a:r>
            <a:r>
              <a:rPr lang="zh-TW" altLang="en-US" sz="1500" dirty="0">
                <a:solidFill>
                  <a:srgbClr val="002060"/>
                </a:solidFill>
              </a:rPr>
              <a:t>元</a:t>
            </a:r>
            <a:r>
              <a:rPr lang="en-US" altLang="en-US" sz="1500" dirty="0">
                <a:solidFill>
                  <a:srgbClr val="002060"/>
                </a:solidFill>
              </a:rPr>
              <a:t>(</a:t>
            </a:r>
            <a:r>
              <a:rPr lang="zh-TW" altLang="en-US" sz="1500" dirty="0">
                <a:solidFill>
                  <a:srgbClr val="002060"/>
                </a:solidFill>
              </a:rPr>
              <a:t>含寒暑假</a:t>
            </a:r>
            <a:r>
              <a:rPr lang="en-US" altLang="en-US" sz="1500" dirty="0">
                <a:solidFill>
                  <a:srgbClr val="002060"/>
                </a:solidFill>
              </a:rPr>
              <a:t>)</a:t>
            </a:r>
            <a:r>
              <a:rPr lang="zh-TW" altLang="en-US" sz="1500" dirty="0">
                <a:solidFill>
                  <a:srgbClr val="002060"/>
                </a:solidFill>
              </a:rPr>
              <a:t>，並以學期為單位發放。</a:t>
            </a:r>
            <a:endParaRPr lang="en-US" altLang="zh-TW" sz="1500" dirty="0">
              <a:solidFill>
                <a:srgbClr val="002060"/>
              </a:solidFill>
            </a:endParaRPr>
          </a:p>
          <a:p>
            <a:pPr marL="895350" lvl="2" indent="-303213">
              <a:buClr>
                <a:schemeClr val="accent1"/>
              </a:buClr>
              <a:buFont typeface="Wingdings" panose="05000000000000000000" pitchFamily="2" charset="2"/>
              <a:buChar char="l"/>
            </a:pPr>
            <a:r>
              <a:rPr lang="zh-TW" altLang="en-US" sz="1500" dirty="0" smtClean="0">
                <a:solidFill>
                  <a:srgbClr val="002060"/>
                </a:solidFill>
              </a:rPr>
              <a:t>補助資格為有戶籍登記之中華民國國民且就讀國內大專校院具有學籍之不利處境學生並有多元生理用品補助需求者，各類別如下：</a:t>
            </a:r>
            <a:endParaRPr lang="en-US" altLang="zh-TW" sz="1500" dirty="0" smtClean="0">
              <a:solidFill>
                <a:srgbClr val="002060"/>
              </a:solidFill>
            </a:endParaRPr>
          </a:p>
          <a:p>
            <a:pPr marL="1439863" lvl="3" indent="-554038">
              <a:buNone/>
            </a:pPr>
            <a:r>
              <a:rPr lang="zh-TW" altLang="en-US" sz="1500" dirty="0" smtClean="0">
                <a:solidFill>
                  <a:srgbClr val="002060"/>
                </a:solidFill>
              </a:rPr>
              <a:t>（１）當學期領有教育部低收入戶、中低收入戶、身心障礙、身心障礙人士子女、特殊境遇家庭子女孫子女及原住民族學生學雜費減免者。 </a:t>
            </a:r>
            <a:endParaRPr lang="en-US" altLang="zh-TW" sz="1500" dirty="0" smtClean="0">
              <a:solidFill>
                <a:srgbClr val="002060"/>
              </a:solidFill>
            </a:endParaRPr>
          </a:p>
          <a:p>
            <a:pPr marL="1079500" lvl="3" indent="-193675">
              <a:buNone/>
            </a:pPr>
            <a:r>
              <a:rPr lang="zh-TW" altLang="en-US" sz="1500" dirty="0" smtClean="0">
                <a:solidFill>
                  <a:srgbClr val="002060"/>
                </a:solidFill>
              </a:rPr>
              <a:t>（２）當學年度申領本計畫助學金且當學期完成註冊者。</a:t>
            </a:r>
            <a:endParaRPr lang="en-US" altLang="zh-TW" sz="1500" dirty="0" smtClean="0">
              <a:solidFill>
                <a:srgbClr val="002060"/>
              </a:solidFill>
            </a:endParaRPr>
          </a:p>
          <a:p>
            <a:pPr marL="1079500" lvl="3" indent="-193675">
              <a:buNone/>
            </a:pPr>
            <a:r>
              <a:rPr lang="zh-TW" altLang="en-US" sz="1500" dirty="0" smtClean="0">
                <a:solidFill>
                  <a:srgbClr val="002060"/>
                </a:solidFill>
              </a:rPr>
              <a:t>（３）符合衛生福利部所認定青（少）年家庭照顧者並經學校輔導審認之不利處境學生。</a:t>
            </a:r>
            <a:endParaRPr lang="en-US" altLang="zh-TW" sz="1500" dirty="0" smtClean="0">
              <a:solidFill>
                <a:srgbClr val="002060"/>
              </a:solidFill>
            </a:endParaRPr>
          </a:p>
          <a:p>
            <a:pPr marL="1079500" lvl="3" indent="-193675">
              <a:buNone/>
            </a:pPr>
            <a:r>
              <a:rPr lang="zh-TW" altLang="en-US" sz="1500" dirty="0" smtClean="0">
                <a:solidFill>
                  <a:srgbClr val="002060"/>
                </a:solidFill>
              </a:rPr>
              <a:t>（４）其他經學校認定為不利處境學生且有多元生理用品補助需求者。</a:t>
            </a:r>
            <a:endParaRPr lang="en-US" altLang="zh-TW" sz="1500" dirty="0" smtClean="0">
              <a:solidFill>
                <a:srgbClr val="002060"/>
              </a:solidFill>
            </a:endParaRPr>
          </a:p>
          <a:p>
            <a:pPr>
              <a:buFont typeface="Wingdings" panose="05000000000000000000" pitchFamily="2" charset="2"/>
              <a:buChar char="Ø"/>
            </a:pPr>
            <a:r>
              <a:rPr lang="zh-TW" altLang="en-US" sz="1500" b="1" dirty="0" smtClean="0">
                <a:solidFill>
                  <a:srgbClr val="0070C0"/>
                </a:solidFill>
              </a:rPr>
              <a:t>住宿</a:t>
            </a:r>
            <a:r>
              <a:rPr lang="zh-TW" altLang="en-US" sz="1500" b="1" dirty="0">
                <a:solidFill>
                  <a:srgbClr val="0070C0"/>
                </a:solidFill>
              </a:rPr>
              <a:t>優惠：</a:t>
            </a:r>
            <a:endParaRPr lang="en-US" altLang="zh-TW" sz="1500" b="1" dirty="0">
              <a:solidFill>
                <a:srgbClr val="0070C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提供</a:t>
            </a:r>
            <a:r>
              <a:rPr lang="zh-TW" altLang="en-US" sz="1500" dirty="0">
                <a:solidFill>
                  <a:srgbClr val="002060"/>
                </a:solidFill>
              </a:rPr>
              <a:t>低收入戶學生校內宿舍免費住宿及中低收入戶學生校內宿舍優先住宿。</a:t>
            </a:r>
          </a:p>
          <a:p>
            <a:pPr marL="880110" lvl="2" indent="-285750">
              <a:buClr>
                <a:schemeClr val="accent1"/>
              </a:buClr>
              <a:buFont typeface="Wingdings" panose="05000000000000000000" pitchFamily="2" charset="2"/>
              <a:buChar char="l"/>
            </a:pPr>
            <a:r>
              <a:rPr lang="zh-TW" altLang="en-US" sz="1500" dirty="0" smtClean="0">
                <a:solidFill>
                  <a:srgbClr val="002060"/>
                </a:solidFill>
              </a:rPr>
              <a:t>申請</a:t>
            </a:r>
            <a:r>
              <a:rPr lang="zh-TW" altLang="en-US" sz="1500" dirty="0" smtClean="0">
                <a:solidFill>
                  <a:srgbClr val="002060"/>
                </a:solidFill>
              </a:rPr>
              <a:t>者前一</a:t>
            </a:r>
            <a:r>
              <a:rPr lang="zh-TW" altLang="en-US" sz="1500" dirty="0">
                <a:solidFill>
                  <a:srgbClr val="002060"/>
                </a:solidFill>
              </a:rPr>
              <a:t>學期學業成績平均不得低於</a:t>
            </a:r>
            <a:r>
              <a:rPr lang="en-US" altLang="en-US" sz="1500" dirty="0">
                <a:solidFill>
                  <a:srgbClr val="002060"/>
                </a:solidFill>
              </a:rPr>
              <a:t>60</a:t>
            </a:r>
            <a:r>
              <a:rPr lang="zh-TW" altLang="en-US" sz="1500" dirty="0">
                <a:solidFill>
                  <a:srgbClr val="002060"/>
                </a:solidFill>
              </a:rPr>
              <a:t>分。</a:t>
            </a:r>
            <a:endParaRPr lang="en-US" altLang="zh-TW" sz="1500" dirty="0">
              <a:solidFill>
                <a:srgbClr val="002060"/>
              </a:solidFill>
            </a:endParaRPr>
          </a:p>
          <a:p>
            <a:pPr lvl="0"/>
            <a:endParaRPr lang="zh-TW" altLang="en-US" sz="1500" dirty="0">
              <a:solidFill>
                <a:srgbClr val="002060"/>
              </a:solidFill>
            </a:endParaRPr>
          </a:p>
          <a:p>
            <a:endParaRPr lang="zh-TW" altLang="en-US" sz="1500" dirty="0"/>
          </a:p>
        </p:txBody>
      </p:sp>
      <p:sp>
        <p:nvSpPr>
          <p:cNvPr id="16" name="圓角矩形 15">
            <a:hlinkClick r:id="rId3" action="ppaction://hlinksldjump"/>
          </p:cNvPr>
          <p:cNvSpPr/>
          <p:nvPr/>
        </p:nvSpPr>
        <p:spPr>
          <a:xfrm>
            <a:off x="8172400" y="116632"/>
            <a:ext cx="864096" cy="216024"/>
          </a:xfrm>
          <a:prstGeom prst="roundRect">
            <a:avLst/>
          </a:prstGeom>
          <a:solidFill>
            <a:schemeClr val="accent5">
              <a:lumMod val="20000"/>
              <a:lumOff val="80000"/>
            </a:schemeClr>
          </a:solidFill>
          <a:ln>
            <a:solidFill>
              <a:schemeClr val="accent5">
                <a:lumMod val="60000"/>
                <a:lumOff val="40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1200" dirty="0" smtClean="0">
                <a:solidFill>
                  <a:schemeClr val="accent4">
                    <a:lumMod val="75000"/>
                  </a:schemeClr>
                </a:solidFill>
                <a:hlinkClick r:id="rId3" action="ppaction://hlinksldjump"/>
              </a:rPr>
              <a:t>助學措施</a:t>
            </a:r>
            <a:endParaRPr lang="zh-TW" altLang="en-US" sz="1200" dirty="0">
              <a:solidFill>
                <a:schemeClr val="accent4">
                  <a:lumMod val="75000"/>
                </a:schemeClr>
              </a:solidFill>
            </a:endParaRPr>
          </a:p>
        </p:txBody>
      </p:sp>
    </p:spTree>
    <p:extLst>
      <p:ext uri="{BB962C8B-B14F-4D97-AF65-F5344CB8AC3E}">
        <p14:creationId xmlns:p14="http://schemas.microsoft.com/office/powerpoint/2010/main" val="7662776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710208"/>
            <a:ext cx="8153400" cy="918592"/>
          </a:xfrm>
        </p:spPr>
        <p:txBody>
          <a:bodyPr vert="horz" anchor="ctr">
            <a:noAutofit/>
          </a:bodyPr>
          <a:lstStyle/>
          <a:p>
            <a:r>
              <a:rPr lang="zh-TW" altLang="en-US" sz="3000" b="1" dirty="0"/>
              <a:t>高等教育深耕計畫就學協助機制</a:t>
            </a:r>
            <a:r>
              <a:rPr lang="zh-TW" altLang="en-US" sz="3000" b="1" dirty="0" smtClean="0"/>
              <a:t>、</a:t>
            </a:r>
            <a:r>
              <a:rPr lang="en-US" altLang="zh-TW" sz="3000" b="1" dirty="0" smtClean="0"/>
              <a:t/>
            </a:r>
            <a:br>
              <a:rPr lang="en-US" altLang="zh-TW" sz="3000" b="1" dirty="0" smtClean="0"/>
            </a:br>
            <a:r>
              <a:rPr lang="zh-TW" altLang="en-US" sz="3000" b="1" dirty="0" smtClean="0"/>
              <a:t>學</a:t>
            </a:r>
            <a:r>
              <a:rPr lang="zh-TW" altLang="en-US" sz="3000" b="1" dirty="0"/>
              <a:t>產基金助學金、</a:t>
            </a:r>
            <a:r>
              <a:rPr lang="zh-TW" altLang="en-US" sz="3000" b="1" dirty="0" smtClean="0"/>
              <a:t>本校及校外相關</a:t>
            </a:r>
            <a:r>
              <a:rPr lang="zh-TW" altLang="en-US" sz="3000" b="1" dirty="0"/>
              <a:t>助學金</a:t>
            </a:r>
            <a:br>
              <a:rPr lang="zh-TW" altLang="en-US" sz="3000" b="1" dirty="0"/>
            </a:br>
            <a:r>
              <a:rPr lang="zh-TW" altLang="en-US" sz="3000" b="1" dirty="0"/>
              <a:t/>
            </a:r>
            <a:br>
              <a:rPr lang="zh-TW" altLang="en-US" sz="3000" b="1" dirty="0"/>
            </a:br>
            <a:endParaRPr lang="zh-TW" altLang="en-US" sz="3000" b="1" dirty="0"/>
          </a:p>
        </p:txBody>
      </p:sp>
      <p:sp>
        <p:nvSpPr>
          <p:cNvPr id="3" name="內容版面配置區 2"/>
          <p:cNvSpPr>
            <a:spLocks noGrp="1"/>
          </p:cNvSpPr>
          <p:nvPr>
            <p:ph sz="quarter" idx="1"/>
          </p:nvPr>
        </p:nvSpPr>
        <p:spPr>
          <a:xfrm>
            <a:off x="323528" y="1628800"/>
            <a:ext cx="8208912" cy="4495800"/>
          </a:xfrm>
        </p:spPr>
        <p:txBody>
          <a:bodyPr>
            <a:noAutofit/>
          </a:bodyPr>
          <a:lstStyle/>
          <a:p>
            <a:pPr>
              <a:buFont typeface="Wingdings" panose="05000000000000000000" pitchFamily="2" charset="2"/>
              <a:buChar char="Ø"/>
            </a:pPr>
            <a:r>
              <a:rPr lang="zh-TW" altLang="en-US" sz="1500" b="1" dirty="0">
                <a:solidFill>
                  <a:srgbClr val="0070C0"/>
                </a:solidFill>
              </a:rPr>
              <a:t>高等教育深耕計畫就學協助機制：</a:t>
            </a:r>
            <a:endParaRPr lang="en-US" altLang="zh-TW" sz="1500" b="1" dirty="0">
              <a:solidFill>
                <a:srgbClr val="0070C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職</a:t>
            </a:r>
            <a:r>
              <a:rPr lang="zh-TW" altLang="en-US" sz="1500" dirty="0">
                <a:solidFill>
                  <a:srgbClr val="002060"/>
                </a:solidFill>
              </a:rPr>
              <a:t>涯規劃與就業輔導</a:t>
            </a:r>
            <a:r>
              <a:rPr lang="en-US" altLang="zh-TW" sz="1500" dirty="0">
                <a:solidFill>
                  <a:srgbClr val="002060"/>
                </a:solidFill>
              </a:rPr>
              <a:t>(</a:t>
            </a:r>
            <a:r>
              <a:rPr lang="zh-TW" altLang="en-US" sz="1500" dirty="0">
                <a:solidFill>
                  <a:srgbClr val="002060"/>
                </a:solidFill>
              </a:rPr>
              <a:t>生涯或職涯輔導知能活動、職涯探索、職涯諮詢</a:t>
            </a:r>
            <a:r>
              <a:rPr lang="en-US" altLang="zh-TW" sz="1500" dirty="0">
                <a:solidFill>
                  <a:srgbClr val="002060"/>
                </a:solidFill>
              </a:rPr>
              <a:t>)</a:t>
            </a:r>
            <a:r>
              <a:rPr lang="zh-TW" altLang="en-US" sz="1500" dirty="0">
                <a:solidFill>
                  <a:srgbClr val="002060"/>
                </a:solidFill>
              </a:rPr>
              <a:t> </a:t>
            </a:r>
            <a:r>
              <a:rPr lang="zh-TW" altLang="en-US" sz="1500" dirty="0" smtClean="0">
                <a:solidFill>
                  <a:srgbClr val="002060"/>
                </a:solidFill>
              </a:rPr>
              <a:t>    </a:t>
            </a:r>
            <a:endParaRPr lang="en-US" altLang="zh-TW" sz="1500" dirty="0" smtClean="0">
              <a:solidFill>
                <a:srgbClr val="002060"/>
              </a:solidFill>
            </a:endParaRPr>
          </a:p>
          <a:p>
            <a:pPr marL="594360" lvl="2" indent="0">
              <a:buClr>
                <a:schemeClr val="accent1"/>
              </a:buClr>
              <a:buNone/>
            </a:pPr>
            <a:r>
              <a:rPr lang="en-US" altLang="zh-TW" sz="1500" dirty="0">
                <a:solidFill>
                  <a:srgbClr val="002060"/>
                </a:solidFill>
              </a:rPr>
              <a:t> </a:t>
            </a:r>
            <a:r>
              <a:rPr lang="en-US" altLang="zh-TW" sz="1500" dirty="0" smtClean="0">
                <a:solidFill>
                  <a:srgbClr val="002060"/>
                </a:solidFill>
              </a:rPr>
              <a:t>      </a:t>
            </a:r>
            <a:r>
              <a:rPr lang="en-US" altLang="zh-TW" sz="1500" dirty="0" smtClean="0">
                <a:solidFill>
                  <a:srgbClr val="002060"/>
                </a:solidFill>
              </a:rPr>
              <a:t>※</a:t>
            </a:r>
            <a:r>
              <a:rPr lang="zh-TW" altLang="en-US" sz="1500" dirty="0">
                <a:solidFill>
                  <a:srgbClr val="002060"/>
                </a:solidFill>
              </a:rPr>
              <a:t>學諮中心 聯絡電話：</a:t>
            </a:r>
            <a:r>
              <a:rPr lang="en-US" altLang="zh-TW" sz="1500" dirty="0">
                <a:solidFill>
                  <a:srgbClr val="002060"/>
                </a:solidFill>
              </a:rPr>
              <a:t>8662-5854 / 8662-5885</a:t>
            </a:r>
          </a:p>
          <a:p>
            <a:pPr marL="880110" lvl="2" indent="-285750">
              <a:buClr>
                <a:schemeClr val="accent1"/>
              </a:buClr>
              <a:buFont typeface="Wingdings" panose="05000000000000000000" pitchFamily="2" charset="2"/>
              <a:buChar char="l"/>
            </a:pPr>
            <a:r>
              <a:rPr lang="zh-TW" altLang="en-US" sz="1500" dirty="0" smtClean="0">
                <a:solidFill>
                  <a:srgbClr val="002060"/>
                </a:solidFill>
              </a:rPr>
              <a:t>課業</a:t>
            </a:r>
            <a:r>
              <a:rPr lang="zh-TW" altLang="en-US" sz="1500" dirty="0" smtClean="0">
                <a:solidFill>
                  <a:srgbClr val="002060"/>
                </a:solidFill>
              </a:rPr>
              <a:t>輔導     </a:t>
            </a:r>
            <a:r>
              <a:rPr lang="en-US" altLang="zh-TW" sz="1500" dirty="0">
                <a:solidFill>
                  <a:srgbClr val="002060"/>
                </a:solidFill>
              </a:rPr>
              <a:t>※</a:t>
            </a:r>
            <a:r>
              <a:rPr lang="zh-TW" altLang="en-US" sz="1500" dirty="0">
                <a:solidFill>
                  <a:srgbClr val="002060"/>
                </a:solidFill>
              </a:rPr>
              <a:t>課務</a:t>
            </a:r>
            <a:r>
              <a:rPr lang="zh-TW" altLang="en-US" sz="1500" dirty="0" smtClean="0">
                <a:solidFill>
                  <a:srgbClr val="002060"/>
                </a:solidFill>
              </a:rPr>
              <a:t>組、</a:t>
            </a:r>
            <a:r>
              <a:rPr lang="zh-TW" altLang="en-US" sz="1500" dirty="0" smtClean="0">
                <a:solidFill>
                  <a:srgbClr val="002060"/>
                </a:solidFill>
              </a:rPr>
              <a:t>原</a:t>
            </a:r>
            <a:r>
              <a:rPr lang="zh-TW" altLang="en-US" sz="1500" dirty="0">
                <a:solidFill>
                  <a:srgbClr val="002060"/>
                </a:solidFill>
              </a:rPr>
              <a:t>資</a:t>
            </a:r>
            <a:r>
              <a:rPr lang="zh-TW" altLang="en-US" sz="1500" dirty="0" smtClean="0">
                <a:solidFill>
                  <a:srgbClr val="002060"/>
                </a:solidFill>
              </a:rPr>
              <a:t>中心</a:t>
            </a:r>
            <a:r>
              <a:rPr lang="zh-TW" altLang="en-US" sz="1500" dirty="0">
                <a:solidFill>
                  <a:srgbClr val="002060"/>
                </a:solidFill>
              </a:rPr>
              <a:t>  聯絡電話：</a:t>
            </a:r>
            <a:r>
              <a:rPr lang="en-US" altLang="zh-TW" sz="1500" dirty="0" smtClean="0">
                <a:solidFill>
                  <a:srgbClr val="002060"/>
                </a:solidFill>
              </a:rPr>
              <a:t>8662-5825</a:t>
            </a:r>
            <a:r>
              <a:rPr lang="zh-TW" altLang="en-US" sz="1500" dirty="0" smtClean="0">
                <a:solidFill>
                  <a:srgbClr val="002060"/>
                </a:solidFill>
              </a:rPr>
              <a:t>、</a:t>
            </a:r>
            <a:r>
              <a:rPr lang="en-US" altLang="zh-TW" sz="1500" dirty="0" smtClean="0">
                <a:solidFill>
                  <a:srgbClr val="002060"/>
                </a:solidFill>
              </a:rPr>
              <a:t>8662-5841</a:t>
            </a:r>
            <a:endParaRPr lang="zh-TW" altLang="en-US" sz="1500" dirty="0" smtClean="0">
              <a:solidFill>
                <a:srgbClr val="00206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證照</a:t>
            </a:r>
            <a:r>
              <a:rPr lang="zh-TW" altLang="en-US" sz="1500" dirty="0" smtClean="0">
                <a:solidFill>
                  <a:srgbClr val="002060"/>
                </a:solidFill>
              </a:rPr>
              <a:t>輔導     </a:t>
            </a:r>
            <a:r>
              <a:rPr lang="en-US" altLang="zh-TW" sz="1500" dirty="0" smtClean="0">
                <a:solidFill>
                  <a:srgbClr val="002060"/>
                </a:solidFill>
              </a:rPr>
              <a:t>※</a:t>
            </a:r>
            <a:r>
              <a:rPr lang="zh-TW" altLang="en-US" sz="1500" dirty="0">
                <a:solidFill>
                  <a:srgbClr val="002060"/>
                </a:solidFill>
              </a:rPr>
              <a:t>實習就業組 聯絡電話：</a:t>
            </a:r>
            <a:r>
              <a:rPr lang="en-US" altLang="zh-TW" sz="1500" dirty="0">
                <a:solidFill>
                  <a:srgbClr val="002060"/>
                </a:solidFill>
              </a:rPr>
              <a:t>8662-5835</a:t>
            </a:r>
            <a:r>
              <a:rPr lang="zh-TW" altLang="en-US" sz="1500" dirty="0">
                <a:solidFill>
                  <a:srgbClr val="002060"/>
                </a:solidFill>
              </a:rPr>
              <a:t>轉</a:t>
            </a:r>
            <a:r>
              <a:rPr lang="en-US" altLang="zh-TW" sz="1500" dirty="0">
                <a:solidFill>
                  <a:srgbClr val="002060"/>
                </a:solidFill>
              </a:rPr>
              <a:t>103</a:t>
            </a:r>
            <a:endParaRPr lang="zh-TW" altLang="en-US" sz="1500" dirty="0" smtClean="0">
              <a:solidFill>
                <a:srgbClr val="00206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競賽</a:t>
            </a:r>
            <a:r>
              <a:rPr lang="zh-TW" altLang="en-US" sz="1500" dirty="0">
                <a:solidFill>
                  <a:srgbClr val="002060"/>
                </a:solidFill>
              </a:rPr>
              <a:t>展演</a:t>
            </a:r>
            <a:r>
              <a:rPr lang="zh-TW" altLang="en-US" sz="1500" dirty="0" smtClean="0">
                <a:solidFill>
                  <a:srgbClr val="002060"/>
                </a:solidFill>
              </a:rPr>
              <a:t>輔導     </a:t>
            </a:r>
            <a:r>
              <a:rPr lang="en-US" altLang="zh-TW" sz="1500" dirty="0" smtClean="0">
                <a:solidFill>
                  <a:srgbClr val="002060"/>
                </a:solidFill>
              </a:rPr>
              <a:t>※</a:t>
            </a:r>
            <a:r>
              <a:rPr lang="zh-TW" altLang="en-US" sz="1500" dirty="0">
                <a:solidFill>
                  <a:srgbClr val="002060"/>
                </a:solidFill>
              </a:rPr>
              <a:t>校友會 聯絡電話：</a:t>
            </a:r>
            <a:r>
              <a:rPr lang="en-US" altLang="zh-TW" sz="1500" dirty="0">
                <a:solidFill>
                  <a:srgbClr val="002060"/>
                </a:solidFill>
              </a:rPr>
              <a:t>8662-5835</a:t>
            </a:r>
            <a:r>
              <a:rPr lang="zh-TW" altLang="en-US" sz="1500" dirty="0">
                <a:solidFill>
                  <a:srgbClr val="002060"/>
                </a:solidFill>
              </a:rPr>
              <a:t>轉</a:t>
            </a:r>
            <a:r>
              <a:rPr lang="en-US" altLang="zh-TW" sz="1500" dirty="0">
                <a:solidFill>
                  <a:srgbClr val="002060"/>
                </a:solidFill>
              </a:rPr>
              <a:t>101</a:t>
            </a:r>
            <a:endParaRPr lang="zh-TW" altLang="en-US" sz="1500" dirty="0" smtClean="0">
              <a:solidFill>
                <a:srgbClr val="00206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全民</a:t>
            </a:r>
            <a:r>
              <a:rPr lang="zh-TW" altLang="en-US" sz="1500" dirty="0">
                <a:solidFill>
                  <a:srgbClr val="002060"/>
                </a:solidFill>
              </a:rPr>
              <a:t>原教文化</a:t>
            </a:r>
            <a:r>
              <a:rPr lang="zh-TW" altLang="en-US" sz="1500" dirty="0" smtClean="0">
                <a:solidFill>
                  <a:srgbClr val="002060"/>
                </a:solidFill>
              </a:rPr>
              <a:t>推廣     </a:t>
            </a:r>
            <a:r>
              <a:rPr lang="en-US" altLang="zh-TW" sz="1500" dirty="0" smtClean="0">
                <a:solidFill>
                  <a:srgbClr val="002060"/>
                </a:solidFill>
              </a:rPr>
              <a:t>※</a:t>
            </a:r>
            <a:r>
              <a:rPr lang="zh-TW" altLang="en-US" sz="1500" dirty="0">
                <a:solidFill>
                  <a:srgbClr val="002060"/>
                </a:solidFill>
              </a:rPr>
              <a:t>原資中心 聯絡電話：</a:t>
            </a:r>
            <a:r>
              <a:rPr lang="en-US" altLang="zh-TW" sz="1500" dirty="0">
                <a:solidFill>
                  <a:srgbClr val="002060"/>
                </a:solidFill>
              </a:rPr>
              <a:t>8662-5841</a:t>
            </a:r>
          </a:p>
          <a:p>
            <a:pPr marL="880110" lvl="2" indent="-285750">
              <a:buClr>
                <a:schemeClr val="accent1"/>
              </a:buClr>
              <a:buFont typeface="Wingdings" panose="05000000000000000000" pitchFamily="2" charset="2"/>
              <a:buChar char="l"/>
            </a:pPr>
            <a:r>
              <a:rPr lang="zh-TW" altLang="en-US" sz="1500" dirty="0" smtClean="0">
                <a:solidFill>
                  <a:srgbClr val="002060"/>
                </a:solidFill>
              </a:rPr>
              <a:t>相關</a:t>
            </a:r>
            <a:r>
              <a:rPr lang="zh-TW" altLang="en-US" sz="1500" dirty="0">
                <a:solidFill>
                  <a:srgbClr val="002060"/>
                </a:solidFill>
              </a:rPr>
              <a:t>辦法請參閱本校</a:t>
            </a:r>
            <a:r>
              <a:rPr lang="zh-TW" altLang="en-US" sz="1500" dirty="0">
                <a:solidFill>
                  <a:srgbClr val="002060"/>
                </a:solidFill>
                <a:hlinkClick r:id="rId3"/>
              </a:rPr>
              <a:t>高教深耕計畫網頁</a:t>
            </a:r>
            <a:r>
              <a:rPr lang="zh-TW" altLang="en-US" sz="1500" dirty="0">
                <a:solidFill>
                  <a:srgbClr val="002060"/>
                </a:solidFill>
              </a:rPr>
              <a:t>。</a:t>
            </a:r>
            <a:endParaRPr lang="en-US" altLang="zh-TW" sz="1500" dirty="0">
              <a:solidFill>
                <a:srgbClr val="002060"/>
              </a:solidFill>
            </a:endParaRPr>
          </a:p>
          <a:p>
            <a:pPr>
              <a:buFont typeface="Wingdings" panose="05000000000000000000" pitchFamily="2" charset="2"/>
              <a:buChar char="Ø"/>
            </a:pPr>
            <a:r>
              <a:rPr lang="zh-TW" altLang="en-US" sz="1500" b="1" dirty="0">
                <a:solidFill>
                  <a:srgbClr val="0070C0"/>
                </a:solidFill>
              </a:rPr>
              <a:t>學產基金助學金：</a:t>
            </a:r>
            <a:endParaRPr lang="en-US" altLang="zh-TW" sz="1500" b="1" dirty="0">
              <a:solidFill>
                <a:srgbClr val="0070C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依據教育部</a:t>
            </a:r>
            <a:r>
              <a:rPr lang="zh-TW" altLang="en-US" sz="1500" dirty="0">
                <a:solidFill>
                  <a:srgbClr val="002060"/>
                </a:solidFill>
              </a:rPr>
              <a:t>學產基金設置低收入戶學生助學金實施要點辦理。</a:t>
            </a:r>
          </a:p>
          <a:p>
            <a:pPr marL="880110" lvl="2" indent="-285750">
              <a:buClr>
                <a:schemeClr val="accent1"/>
              </a:buClr>
              <a:buFont typeface="Wingdings" panose="05000000000000000000" pitchFamily="2" charset="2"/>
              <a:buChar char="l"/>
            </a:pPr>
            <a:r>
              <a:rPr lang="zh-TW" altLang="en-US" sz="1500" dirty="0" smtClean="0">
                <a:solidFill>
                  <a:srgbClr val="002060"/>
                </a:solidFill>
              </a:rPr>
              <a:t>補助</a:t>
            </a:r>
            <a:r>
              <a:rPr lang="zh-TW" altLang="en-US" sz="1500" dirty="0">
                <a:solidFill>
                  <a:srgbClr val="002060"/>
                </a:solidFill>
              </a:rPr>
              <a:t>額度：</a:t>
            </a:r>
            <a:r>
              <a:rPr lang="en-US" altLang="zh-TW" sz="1500" dirty="0">
                <a:solidFill>
                  <a:srgbClr val="002060"/>
                </a:solidFill>
              </a:rPr>
              <a:t>5,000</a:t>
            </a:r>
            <a:r>
              <a:rPr lang="zh-TW" altLang="en-US" sz="1500" dirty="0">
                <a:solidFill>
                  <a:srgbClr val="002060"/>
                </a:solidFill>
              </a:rPr>
              <a:t>元</a:t>
            </a:r>
            <a:r>
              <a:rPr lang="en-US" altLang="zh-TW" sz="1500" dirty="0">
                <a:solidFill>
                  <a:srgbClr val="002060"/>
                </a:solidFill>
              </a:rPr>
              <a:t>/</a:t>
            </a:r>
            <a:r>
              <a:rPr lang="zh-TW" altLang="en-US" sz="1500" dirty="0">
                <a:solidFill>
                  <a:srgbClr val="002060"/>
                </a:solidFill>
              </a:rPr>
              <a:t>學期。</a:t>
            </a:r>
          </a:p>
          <a:p>
            <a:pPr marL="880110" lvl="2" indent="-285750">
              <a:buClr>
                <a:schemeClr val="accent1"/>
              </a:buClr>
              <a:buFont typeface="Wingdings" panose="05000000000000000000" pitchFamily="2" charset="2"/>
              <a:buChar char="l"/>
            </a:pPr>
            <a:r>
              <a:rPr lang="zh-TW" altLang="en-US" sz="1500" dirty="0" smtClean="0">
                <a:solidFill>
                  <a:srgbClr val="002060"/>
                </a:solidFill>
              </a:rPr>
              <a:t>申請</a:t>
            </a:r>
            <a:r>
              <a:rPr lang="zh-TW" altLang="en-US" sz="1500" dirty="0">
                <a:solidFill>
                  <a:srgbClr val="002060"/>
                </a:solidFill>
              </a:rPr>
              <a:t>身分：低收入戶學生，前一學期學業及操性成績各達</a:t>
            </a:r>
            <a:r>
              <a:rPr lang="en-US" altLang="zh-TW" sz="1500" dirty="0">
                <a:solidFill>
                  <a:srgbClr val="002060"/>
                </a:solidFill>
              </a:rPr>
              <a:t>60</a:t>
            </a:r>
            <a:r>
              <a:rPr lang="zh-TW" altLang="en-US" sz="1500" dirty="0">
                <a:solidFill>
                  <a:srgbClr val="002060"/>
                </a:solidFill>
              </a:rPr>
              <a:t>分以上</a:t>
            </a:r>
            <a:r>
              <a:rPr lang="en-US" altLang="zh-TW" sz="1500" dirty="0">
                <a:solidFill>
                  <a:srgbClr val="002060"/>
                </a:solidFill>
              </a:rPr>
              <a:t>(</a:t>
            </a:r>
            <a:r>
              <a:rPr lang="zh-TW" altLang="en-US" sz="1500" dirty="0">
                <a:solidFill>
                  <a:srgbClr val="002060"/>
                </a:solidFill>
              </a:rPr>
              <a:t>無小過以上處分</a:t>
            </a:r>
            <a:r>
              <a:rPr lang="en-US" altLang="zh-TW" sz="1500" dirty="0">
                <a:solidFill>
                  <a:srgbClr val="002060"/>
                </a:solidFill>
              </a:rPr>
              <a:t>)</a:t>
            </a:r>
            <a:r>
              <a:rPr lang="zh-TW" altLang="en-US" sz="1500" dirty="0">
                <a:solidFill>
                  <a:srgbClr val="002060"/>
                </a:solidFill>
              </a:rPr>
              <a:t>；一年級新生免審核其前一學期成績。</a:t>
            </a:r>
          </a:p>
          <a:p>
            <a:pPr lvl="0">
              <a:buFont typeface="Wingdings" panose="05000000000000000000" pitchFamily="2" charset="2"/>
              <a:buChar char="Ø"/>
            </a:pPr>
            <a:r>
              <a:rPr lang="zh-TW" altLang="en-US" sz="1500" b="1" dirty="0">
                <a:solidFill>
                  <a:srgbClr val="0070C0"/>
                </a:solidFill>
              </a:rPr>
              <a:t>本校及校外</a:t>
            </a:r>
            <a:r>
              <a:rPr lang="zh-TW" altLang="en-US" sz="1500" b="1" dirty="0" smtClean="0">
                <a:solidFill>
                  <a:srgbClr val="0070C0"/>
                </a:solidFill>
              </a:rPr>
              <a:t>相關獎</a:t>
            </a:r>
            <a:r>
              <a:rPr lang="en-US" altLang="zh-TW" sz="1500" b="1" dirty="0" smtClean="0">
                <a:solidFill>
                  <a:srgbClr val="0070C0"/>
                </a:solidFill>
              </a:rPr>
              <a:t>(</a:t>
            </a:r>
            <a:r>
              <a:rPr lang="zh-TW" altLang="en-US" sz="1500" b="1" dirty="0" smtClean="0">
                <a:solidFill>
                  <a:srgbClr val="0070C0"/>
                </a:solidFill>
              </a:rPr>
              <a:t>助</a:t>
            </a:r>
            <a:r>
              <a:rPr lang="en-US" altLang="zh-TW" sz="1500" b="1" dirty="0" smtClean="0">
                <a:solidFill>
                  <a:srgbClr val="0070C0"/>
                </a:solidFill>
              </a:rPr>
              <a:t>)</a:t>
            </a:r>
            <a:r>
              <a:rPr lang="zh-TW" altLang="en-US" sz="1500" b="1" dirty="0" smtClean="0">
                <a:solidFill>
                  <a:srgbClr val="0070C0"/>
                </a:solidFill>
              </a:rPr>
              <a:t>學金</a:t>
            </a:r>
            <a:r>
              <a:rPr lang="zh-TW" altLang="en-US" sz="1500" b="1" dirty="0">
                <a:solidFill>
                  <a:srgbClr val="0070C0"/>
                </a:solidFill>
              </a:rPr>
              <a:t>：</a:t>
            </a:r>
            <a:endParaRPr lang="en-US" altLang="zh-TW" sz="1500" b="1" dirty="0">
              <a:solidFill>
                <a:srgbClr val="0070C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清</a:t>
            </a:r>
            <a:r>
              <a:rPr lang="zh-TW" altLang="en-US" sz="1500" dirty="0">
                <a:solidFill>
                  <a:srgbClr val="002060"/>
                </a:solidFill>
              </a:rPr>
              <a:t>寒</a:t>
            </a:r>
            <a:r>
              <a:rPr lang="zh-TW" altLang="en-US" sz="1500" dirty="0" smtClean="0">
                <a:solidFill>
                  <a:srgbClr val="002060"/>
                </a:solidFill>
              </a:rPr>
              <a:t>學生助學金</a:t>
            </a:r>
            <a:r>
              <a:rPr lang="zh-TW" altLang="en-US" sz="1500" dirty="0">
                <a:solidFill>
                  <a:srgbClr val="002060"/>
                </a:solidFill>
              </a:rPr>
              <a:t>、身心</a:t>
            </a:r>
            <a:r>
              <a:rPr lang="zh-TW" altLang="en-US" sz="1500" dirty="0" smtClean="0">
                <a:solidFill>
                  <a:srgbClr val="002060"/>
                </a:solidFill>
              </a:rPr>
              <a:t>障礙學生助學金</a:t>
            </a:r>
            <a:r>
              <a:rPr lang="zh-TW" altLang="en-US" sz="1500" dirty="0">
                <a:solidFill>
                  <a:srgbClr val="002060"/>
                </a:solidFill>
              </a:rPr>
              <a:t>、失業勞工子女助學金、教育部清寒優秀學生勵學獎學金、校友認養經濟不利</a:t>
            </a:r>
            <a:r>
              <a:rPr lang="zh-TW" altLang="en-US" sz="1500" dirty="0" smtClean="0">
                <a:solidFill>
                  <a:srgbClr val="002060"/>
                </a:solidFill>
              </a:rPr>
              <a:t>學生就學助學金</a:t>
            </a:r>
            <a:r>
              <a:rPr lang="zh-TW" altLang="en-US" sz="1500" dirty="0">
                <a:solidFill>
                  <a:srgbClr val="002060"/>
                </a:solidFill>
              </a:rPr>
              <a:t>等；相關資訊請參閱本校課指組網頁</a:t>
            </a:r>
            <a:r>
              <a:rPr lang="en-US" altLang="zh-TW" sz="1500" dirty="0">
                <a:solidFill>
                  <a:srgbClr val="002060"/>
                </a:solidFill>
              </a:rPr>
              <a:t>(</a:t>
            </a:r>
            <a:r>
              <a:rPr lang="zh-TW" altLang="en-US" sz="1500" dirty="0">
                <a:solidFill>
                  <a:srgbClr val="002060"/>
                </a:solidFill>
                <a:hlinkClick r:id="rId4"/>
              </a:rPr>
              <a:t>各項就學優待補助資訊</a:t>
            </a:r>
            <a:r>
              <a:rPr lang="en-US" altLang="zh-TW" sz="1500" dirty="0">
                <a:solidFill>
                  <a:srgbClr val="002060"/>
                </a:solidFill>
              </a:rPr>
              <a:t>)</a:t>
            </a:r>
            <a:r>
              <a:rPr lang="zh-TW" altLang="en-US" sz="1500" dirty="0">
                <a:solidFill>
                  <a:srgbClr val="002060"/>
                </a:solidFill>
              </a:rPr>
              <a:t>。</a:t>
            </a:r>
            <a:endParaRPr lang="en-US" altLang="zh-TW" sz="1500" dirty="0">
              <a:solidFill>
                <a:srgbClr val="002060"/>
              </a:solidFill>
            </a:endParaRPr>
          </a:p>
          <a:p>
            <a:pPr marL="880110" lvl="2" indent="-285750">
              <a:buClr>
                <a:schemeClr val="accent1"/>
              </a:buClr>
              <a:buFont typeface="Wingdings" panose="05000000000000000000" pitchFamily="2" charset="2"/>
              <a:buChar char="l"/>
            </a:pPr>
            <a:r>
              <a:rPr lang="zh-TW" altLang="en-US" sz="1500" dirty="0" smtClean="0">
                <a:solidFill>
                  <a:srgbClr val="002060"/>
                </a:solidFill>
              </a:rPr>
              <a:t>各</a:t>
            </a:r>
            <a:r>
              <a:rPr lang="zh-TW" altLang="en-US" sz="1500" dirty="0">
                <a:solidFill>
                  <a:srgbClr val="002060"/>
                </a:solidFill>
              </a:rPr>
              <a:t>政府、民間獎</a:t>
            </a:r>
            <a:r>
              <a:rPr lang="en-US" altLang="zh-TW" sz="1500" dirty="0">
                <a:solidFill>
                  <a:srgbClr val="002060"/>
                </a:solidFill>
              </a:rPr>
              <a:t>(</a:t>
            </a:r>
            <a:r>
              <a:rPr lang="zh-TW" altLang="en-US" sz="1500" dirty="0">
                <a:solidFill>
                  <a:srgbClr val="002060"/>
                </a:solidFill>
              </a:rPr>
              <a:t>助</a:t>
            </a:r>
            <a:r>
              <a:rPr lang="en-US" altLang="zh-TW" sz="1500" dirty="0">
                <a:solidFill>
                  <a:srgbClr val="002060"/>
                </a:solidFill>
              </a:rPr>
              <a:t>)</a:t>
            </a:r>
            <a:r>
              <a:rPr lang="zh-TW" altLang="en-US" sz="1500" dirty="0">
                <a:solidFill>
                  <a:srgbClr val="002060"/>
                </a:solidFill>
              </a:rPr>
              <a:t>學金等最新相關資訊，請參閱本校課指組網頁</a:t>
            </a:r>
            <a:r>
              <a:rPr lang="en-US" altLang="zh-TW" sz="1500" dirty="0">
                <a:solidFill>
                  <a:srgbClr val="002060"/>
                </a:solidFill>
              </a:rPr>
              <a:t>(</a:t>
            </a:r>
            <a:r>
              <a:rPr lang="zh-TW" altLang="en-US" sz="1500" dirty="0">
                <a:solidFill>
                  <a:srgbClr val="002060"/>
                </a:solidFill>
                <a:hlinkClick r:id="rId5"/>
              </a:rPr>
              <a:t>獎學金公告</a:t>
            </a:r>
            <a:r>
              <a:rPr lang="en-US" altLang="zh-TW" sz="1500" dirty="0">
                <a:solidFill>
                  <a:srgbClr val="002060"/>
                </a:solidFill>
              </a:rPr>
              <a:t>)</a:t>
            </a:r>
            <a:r>
              <a:rPr lang="zh-TW" altLang="en-US" sz="1500" dirty="0">
                <a:solidFill>
                  <a:srgbClr val="002060"/>
                </a:solidFill>
              </a:rPr>
              <a:t>。</a:t>
            </a:r>
          </a:p>
          <a:p>
            <a:pPr lvl="0"/>
            <a:endParaRPr lang="zh-TW" altLang="en-US" sz="1400" dirty="0">
              <a:solidFill>
                <a:srgbClr val="002060"/>
              </a:solidFill>
            </a:endParaRPr>
          </a:p>
          <a:p>
            <a:endParaRPr lang="zh-TW" altLang="en-US" sz="1400" dirty="0"/>
          </a:p>
        </p:txBody>
      </p:sp>
      <p:sp>
        <p:nvSpPr>
          <p:cNvPr id="16" name="圓角矩形 15">
            <a:hlinkClick r:id="rId6" action="ppaction://hlinksldjump"/>
          </p:cNvPr>
          <p:cNvSpPr/>
          <p:nvPr/>
        </p:nvSpPr>
        <p:spPr>
          <a:xfrm>
            <a:off x="8172400" y="116632"/>
            <a:ext cx="864096" cy="216024"/>
          </a:xfrm>
          <a:prstGeom prst="roundRect">
            <a:avLst/>
          </a:prstGeom>
          <a:solidFill>
            <a:schemeClr val="accent5">
              <a:lumMod val="20000"/>
              <a:lumOff val="80000"/>
            </a:schemeClr>
          </a:solidFill>
          <a:ln>
            <a:solidFill>
              <a:schemeClr val="accent5">
                <a:lumMod val="60000"/>
                <a:lumOff val="40000"/>
              </a:schemeClr>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zh-TW" altLang="en-US" sz="1200" dirty="0" smtClean="0">
                <a:solidFill>
                  <a:schemeClr val="accent4">
                    <a:lumMod val="75000"/>
                  </a:schemeClr>
                </a:solidFill>
                <a:hlinkClick r:id="rId6" action="ppaction://hlinksldjump"/>
              </a:rPr>
              <a:t>助學措施</a:t>
            </a:r>
            <a:endParaRPr lang="zh-TW" altLang="en-US" sz="1200" dirty="0">
              <a:solidFill>
                <a:schemeClr val="accent4">
                  <a:lumMod val="75000"/>
                </a:schemeClr>
              </a:solidFill>
            </a:endParaRPr>
          </a:p>
        </p:txBody>
      </p:sp>
    </p:spTree>
    <p:extLst>
      <p:ext uri="{BB962C8B-B14F-4D97-AF65-F5344CB8AC3E}">
        <p14:creationId xmlns:p14="http://schemas.microsoft.com/office/powerpoint/2010/main" val="13958736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中庸">
  <a:themeElements>
    <a:clrScheme name="自訂 9">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A23A28"/>
      </a:hlink>
      <a:folHlink>
        <a:srgbClr val="A23A28"/>
      </a:folHlink>
    </a:clrScheme>
    <a:fontScheme name="地平線">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中庸">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多面向">
  <a:themeElements>
    <a:clrScheme name="自訂 8">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32313"/>
      </a:hlink>
      <a:folHlink>
        <a:srgbClr val="932313"/>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TM03457503[[fn=至理名言]]</Template>
  <TotalTime>3500</TotalTime>
  <Words>2869</Words>
  <Application>Microsoft Office PowerPoint</Application>
  <PresentationFormat>如螢幕大小 (4:3)</PresentationFormat>
  <Paragraphs>251</Paragraphs>
  <Slides>12</Slides>
  <Notes>12</Notes>
  <HiddenSlides>0</HiddenSlides>
  <MMClips>0</MMClips>
  <ScaleCrop>false</ScaleCrop>
  <HeadingPairs>
    <vt:vector size="6" baseType="variant">
      <vt:variant>
        <vt:lpstr>使用字型</vt:lpstr>
      </vt:variant>
      <vt:variant>
        <vt:i4>13</vt:i4>
      </vt:variant>
      <vt:variant>
        <vt:lpstr>佈景主題</vt:lpstr>
      </vt:variant>
      <vt:variant>
        <vt:i4>2</vt:i4>
      </vt:variant>
      <vt:variant>
        <vt:lpstr>投影片標題</vt:lpstr>
      </vt:variant>
      <vt:variant>
        <vt:i4>12</vt:i4>
      </vt:variant>
    </vt:vector>
  </HeadingPairs>
  <TitlesOfParts>
    <vt:vector size="27" baseType="lpstr">
      <vt:lpstr>微軟正黑體</vt:lpstr>
      <vt:lpstr>新細明體</vt:lpstr>
      <vt:lpstr>標楷體</vt:lpstr>
      <vt:lpstr>Agency FB</vt:lpstr>
      <vt:lpstr>Arial</vt:lpstr>
      <vt:lpstr>Arial Narrow</vt:lpstr>
      <vt:lpstr>Calibri</vt:lpstr>
      <vt:lpstr>Segoe UI Emoji</vt:lpstr>
      <vt:lpstr>Times New Roman</vt:lpstr>
      <vt:lpstr>Trebuchet MS</vt:lpstr>
      <vt:lpstr>Wingdings</vt:lpstr>
      <vt:lpstr>Wingdings 2</vt:lpstr>
      <vt:lpstr>Wingdings 3</vt:lpstr>
      <vt:lpstr>中庸</vt:lpstr>
      <vt:lpstr>多面向</vt:lpstr>
      <vt:lpstr>  東南科技大學 學雜費補助方案暨 助學措施</vt:lpstr>
      <vt:lpstr>目錄 contents</vt:lpstr>
      <vt:lpstr>115學年度第1學期各項助學措施時程</vt:lpstr>
      <vt:lpstr>學雜費減免各項說明</vt:lpstr>
      <vt:lpstr>行政院定額減免 (拉近方案)</vt:lpstr>
      <vt:lpstr>一般學雜費 減免身分</vt:lpstr>
      <vt:lpstr>一般學雜費 減免流程</vt:lpstr>
      <vt:lpstr>不利處境學生協助措施</vt:lpstr>
      <vt:lpstr>不利處境學生助學金申請資格</vt:lpstr>
      <vt:lpstr>不利處境學生助學金 申請流程(線上)</vt:lpstr>
      <vt:lpstr>生活助學金、多元生理用品專項補助、住宿優惠 </vt:lpstr>
      <vt:lpstr>高等教育深耕計畫就學協助機制、 學產基金助學金、本校及校外相關助學金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user</cp:lastModifiedBy>
  <cp:revision>202</cp:revision>
  <cp:lastPrinted>2025-02-19T06:31:02Z</cp:lastPrinted>
  <dcterms:created xsi:type="dcterms:W3CDTF">2023-12-26T01:59:38Z</dcterms:created>
  <dcterms:modified xsi:type="dcterms:W3CDTF">2026-09-09T02:58:12Z</dcterms:modified>
</cp:coreProperties>
</file>